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comment1.xml" ContentType="application/vnd.openxmlformats-officedocument.presentationml.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63"/>
  </p:notesMasterIdLst>
  <p:handoutMasterIdLst>
    <p:handoutMasterId r:id="rId64"/>
  </p:handoutMasterIdLst>
  <p:sldIdLst>
    <p:sldId id="319" r:id="rId5"/>
    <p:sldId id="354" r:id="rId6"/>
    <p:sldId id="294" r:id="rId7"/>
    <p:sldId id="461" r:id="rId8"/>
    <p:sldId id="392" r:id="rId9"/>
    <p:sldId id="436" r:id="rId10"/>
    <p:sldId id="397" r:id="rId11"/>
    <p:sldId id="437" r:id="rId12"/>
    <p:sldId id="422" r:id="rId13"/>
    <p:sldId id="395" r:id="rId14"/>
    <p:sldId id="438" r:id="rId15"/>
    <p:sldId id="425" r:id="rId16"/>
    <p:sldId id="426" r:id="rId17"/>
    <p:sldId id="435" r:id="rId18"/>
    <p:sldId id="424" r:id="rId19"/>
    <p:sldId id="450" r:id="rId20"/>
    <p:sldId id="439" r:id="rId21"/>
    <p:sldId id="400" r:id="rId22"/>
    <p:sldId id="401" r:id="rId23"/>
    <p:sldId id="402" r:id="rId24"/>
    <p:sldId id="403" r:id="rId25"/>
    <p:sldId id="449" r:id="rId26"/>
    <p:sldId id="440" r:id="rId27"/>
    <p:sldId id="448" r:id="rId28"/>
    <p:sldId id="404" r:id="rId29"/>
    <p:sldId id="447" r:id="rId30"/>
    <p:sldId id="441" r:id="rId31"/>
    <p:sldId id="407" r:id="rId32"/>
    <p:sldId id="408" r:id="rId33"/>
    <p:sldId id="442" r:id="rId34"/>
    <p:sldId id="417" r:id="rId35"/>
    <p:sldId id="418" r:id="rId36"/>
    <p:sldId id="419" r:id="rId37"/>
    <p:sldId id="460" r:id="rId38"/>
    <p:sldId id="443" r:id="rId39"/>
    <p:sldId id="429" r:id="rId40"/>
    <p:sldId id="451" r:id="rId41"/>
    <p:sldId id="428" r:id="rId42"/>
    <p:sldId id="444" r:id="rId43"/>
    <p:sldId id="412" r:id="rId44"/>
    <p:sldId id="413" r:id="rId45"/>
    <p:sldId id="414" r:id="rId46"/>
    <p:sldId id="430" r:id="rId47"/>
    <p:sldId id="431" r:id="rId48"/>
    <p:sldId id="445" r:id="rId49"/>
    <p:sldId id="420" r:id="rId50"/>
    <p:sldId id="421" r:id="rId51"/>
    <p:sldId id="415" r:id="rId52"/>
    <p:sldId id="416" r:id="rId53"/>
    <p:sldId id="446" r:id="rId54"/>
    <p:sldId id="432" r:id="rId55"/>
    <p:sldId id="454" r:id="rId56"/>
    <p:sldId id="455" r:id="rId57"/>
    <p:sldId id="453" r:id="rId58"/>
    <p:sldId id="291" r:id="rId59"/>
    <p:sldId id="456" r:id="rId60"/>
    <p:sldId id="457" r:id="rId61"/>
    <p:sldId id="458" r:id="rId6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354"/>
            <p14:sldId id="294"/>
            <p14:sldId id="461"/>
          </p14:sldIdLst>
        </p14:section>
        <p14:section name="CF Push, bind and scale" id="{195033C3-409C-4B45-9E23-FC14D1CEC4E7}">
          <p14:sldIdLst>
            <p14:sldId id="392"/>
            <p14:sldId id="436"/>
            <p14:sldId id="397"/>
            <p14:sldId id="437"/>
            <p14:sldId id="422"/>
            <p14:sldId id="395"/>
          </p14:sldIdLst>
        </p14:section>
        <p14:section name="CLI, Manifests, API &amp; Apps Mgr." id="{28EED598-9825-A64D-8D42-BDD0D881FCC4}">
          <p14:sldIdLst>
            <p14:sldId id="438"/>
            <p14:sldId id="425"/>
            <p14:sldId id="426"/>
            <p14:sldId id="435"/>
            <p14:sldId id="424"/>
            <p14:sldId id="450"/>
          </p14:sldIdLst>
        </p14:section>
        <p14:section name="Orgs, Spaces, Users and Quotas" id="{438D6809-17C6-0D4E-A441-D728F59F6A60}">
          <p14:sldIdLst>
            <p14:sldId id="439"/>
            <p14:sldId id="400"/>
            <p14:sldId id="401"/>
            <p14:sldId id="402"/>
            <p14:sldId id="403"/>
            <p14:sldId id="449"/>
          </p14:sldIdLst>
        </p14:section>
        <p14:section name="Buildpacks" id="{09D3E7C4-15EA-AF4C-8DF1-052466494C14}">
          <p14:sldIdLst>
            <p14:sldId id="440"/>
            <p14:sldId id="448"/>
            <p14:sldId id="404"/>
            <p14:sldId id="447"/>
          </p14:sldIdLst>
        </p14:section>
        <p14:section name="Logging" id="{E23C4D45-E541-0B41-BDD6-70FB9C92BF5F}">
          <p14:sldIdLst>
            <p14:sldId id="441"/>
            <p14:sldId id="407"/>
            <p14:sldId id="408"/>
          </p14:sldIdLst>
        </p14:section>
        <p14:section name="Auto scaling" id="{8D442CC0-FEF9-0246-B205-86393E9D0953}">
          <p14:sldIdLst>
            <p14:sldId id="442"/>
            <p14:sldId id="417"/>
            <p14:sldId id="418"/>
            <p14:sldId id="419"/>
            <p14:sldId id="460"/>
          </p14:sldIdLst>
        </p14:section>
        <p14:section name="Domains and Routes" id="{40A91E30-BD09-6241-AACB-32502F448C4D}">
          <p14:sldIdLst>
            <p14:sldId id="443"/>
            <p14:sldId id="429"/>
            <p14:sldId id="451"/>
            <p14:sldId id="428"/>
          </p14:sldIdLst>
        </p14:section>
        <p14:section name="Basic Troubleshooting" id="{0D13580C-3CE9-9D45-8E4F-DCC05FCC518A}">
          <p14:sldIdLst>
            <p14:sldId id="444"/>
            <p14:sldId id="412"/>
            <p14:sldId id="413"/>
            <p14:sldId id="414"/>
            <p14:sldId id="430"/>
            <p14:sldId id="431"/>
          </p14:sldIdLst>
        </p14:section>
        <p14:section name="Basic Service Overview" id="{36CA5813-E71E-9E42-B687-9C9176DEC65D}">
          <p14:sldIdLst>
            <p14:sldId id="445"/>
            <p14:sldId id="420"/>
            <p14:sldId id="421"/>
            <p14:sldId id="415"/>
            <p14:sldId id="416"/>
          </p14:sldIdLst>
        </p14:section>
        <p14:section name="Blue/Green upgrades and DB Migrations" id="{0FDDD6FB-16AE-284E-9BE0-E70D0CB1F5D6}">
          <p14:sldIdLst>
            <p14:sldId id="446"/>
            <p14:sldId id="432"/>
            <p14:sldId id="454"/>
            <p14:sldId id="455"/>
            <p14:sldId id="453"/>
          </p14:sldIdLst>
        </p14:section>
        <p14:section name="End" id="{CE84DD7C-ACD5-B043-AFD4-1CA89F58F70A}">
          <p14:sldIdLst>
            <p14:sldId id="291"/>
          </p14:sldIdLst>
        </p14:section>
        <p14:section name="Parking Lot" id="{B2A7A31D-193C-7B4A-B6E8-9F0C941600B1}">
          <p14:sldIdLst>
            <p14:sldId id="456"/>
            <p14:sldId id="457"/>
            <p14:sldId id="458"/>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3"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2" autoAdjust="0"/>
    <p:restoredTop sz="88429" autoAdjust="0"/>
  </p:normalViewPr>
  <p:slideViewPr>
    <p:cSldViewPr snapToGrid="0" snapToObjects="1">
      <p:cViewPr>
        <p:scale>
          <a:sx n="143" d="100"/>
          <a:sy n="143" d="100"/>
        </p:scale>
        <p:origin x="-80" y="-88"/>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commentAuthors" Target="commentAuthors.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2" idx="3">
    <p:pos x="6000" y="0"/>
    <p:text>Update screenshot</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F639CD-02BA-E14F-BB05-54A9501A84F3}" type="datetimeFigureOut">
              <a:rPr lang="en-US" smtClean="0"/>
              <a:t>1/22/16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428319D-B5CF-C34D-B3AB-503185207963}" type="slidenum">
              <a:rPr lang="en-US" smtClean="0"/>
              <a:t>‹#›</a:t>
            </a:fld>
            <a:endParaRPr lang="en-US"/>
          </a:p>
        </p:txBody>
      </p:sp>
    </p:spTree>
    <p:extLst>
      <p:ext uri="{BB962C8B-B14F-4D97-AF65-F5344CB8AC3E}">
        <p14:creationId xmlns:p14="http://schemas.microsoft.com/office/powerpoint/2010/main" val="17008655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1/22/16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 Id="rId3" Type="http://schemas.openxmlformats.org/officeDocument/2006/relationships/hyperlink" Target="https://docs.pivotal.io/pivotalcf/devguide/services/migrate-db.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 Id="rId3" Type="http://schemas.openxmlformats.org/officeDocument/2006/relationships/hyperlink" Target="https://docs.pivotal.io/pivotalcf/devguide/services/migrate-db.html"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 Id="rId3" Type="http://schemas.openxmlformats.org/officeDocument/2006/relationships/hyperlink" Target="https://docs.pivotal.io/pivotalcf/devguide/services/migrate-db.html"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 Id="rId3" Type="http://schemas.openxmlformats.org/officeDocument/2006/relationships/hyperlink" Target="https://docs.pivotal.io/pivotalcf/devguide/services/migrate-db.html"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37</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38</a:t>
            </a:fld>
            <a:endParaRPr lang="en-US"/>
          </a:p>
        </p:txBody>
      </p:sp>
    </p:spTree>
    <p:extLst>
      <p:ext uri="{BB962C8B-B14F-4D97-AF65-F5344CB8AC3E}">
        <p14:creationId xmlns:p14="http://schemas.microsoft.com/office/powerpoint/2010/main" val="1375042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rId3"/>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rId3"/>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1613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325437"/>
            <a:ext cx="8410574" cy="460374"/>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3613111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3920494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6" r:id="rId23"/>
    <p:sldLayoutId id="2147493487"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 Id="rId3" Type="http://schemas.openxmlformats.org/officeDocument/2006/relationships/image" Target="../media/image8.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App Fundamentals</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294808"/>
            <a:ext cx="6204086" cy="3429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Rounded Rectangle 5"/>
          <p:cNvSpPr/>
          <p:nvPr/>
        </p:nvSpPr>
        <p:spPr bwMode="auto">
          <a:xfrm rot="16200000">
            <a:off x="214097" y="2822295"/>
            <a:ext cx="35813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7" name="Rounded Rectangle 6"/>
          <p:cNvSpPr>
            <a:spLocks noChangeArrowheads="1"/>
          </p:cNvSpPr>
          <p:nvPr/>
        </p:nvSpPr>
        <p:spPr bwMode="auto">
          <a:xfrm>
            <a:off x="2286000" y="1861992"/>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8" name="Oval 194"/>
          <p:cNvSpPr/>
          <p:nvPr/>
        </p:nvSpPr>
        <p:spPr>
          <a:xfrm>
            <a:off x="2349505" y="197599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4038600" y="1861992"/>
            <a:ext cx="1533402" cy="443726"/>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ounded Rectangle 11"/>
          <p:cNvSpPr>
            <a:spLocks noChangeArrowheads="1"/>
          </p:cNvSpPr>
          <p:nvPr/>
        </p:nvSpPr>
        <p:spPr bwMode="auto">
          <a:xfrm>
            <a:off x="4032022" y="3031578"/>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     Brain</a:t>
            </a:r>
            <a:endParaRPr lang="en-US" sz="1200" b="1" dirty="0">
              <a:solidFill>
                <a:schemeClr val="bg1"/>
              </a:solidFill>
              <a:latin typeface="+mn-lt"/>
              <a:ea typeface="+mn-ea"/>
            </a:endParaRPr>
          </a:p>
        </p:txBody>
      </p:sp>
      <p:sp>
        <p:nvSpPr>
          <p:cNvPr id="13" name="Teardrop 133"/>
          <p:cNvSpPr/>
          <p:nvPr/>
        </p:nvSpPr>
        <p:spPr>
          <a:xfrm rot="11254553">
            <a:off x="4169586" y="3092247"/>
            <a:ext cx="239023" cy="210913"/>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057291" y="3765100"/>
            <a:ext cx="1099435" cy="78104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249005" y="3765100"/>
            <a:ext cx="1099435" cy="78104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40719" y="3765100"/>
            <a:ext cx="1099435" cy="78104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 name="Straight Connector 23"/>
          <p:cNvCxnSpPr>
            <a:stCxn id="7" idx="3"/>
            <a:endCxn id="10" idx="1"/>
          </p:cNvCxnSpPr>
          <p:nvPr/>
        </p:nvCxnSpPr>
        <p:spPr>
          <a:xfrm>
            <a:off x="3819402" y="2083855"/>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0" idx="2"/>
            <a:endCxn id="12" idx="0"/>
          </p:cNvCxnSpPr>
          <p:nvPr/>
        </p:nvCxnSpPr>
        <p:spPr>
          <a:xfrm flipH="1">
            <a:off x="4798723" y="2305718"/>
            <a:ext cx="6578" cy="72586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Arrow Connector 45"/>
          <p:cNvCxnSpPr/>
          <p:nvPr/>
        </p:nvCxnSpPr>
        <p:spPr>
          <a:xfrm flipH="1">
            <a:off x="1955572" y="310037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3733210"/>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599090" y="2854836"/>
            <a:ext cx="1038662"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Access App</a:t>
            </a:r>
            <a:endParaRPr lang="en-US" sz="1400" dirty="0"/>
          </a:p>
        </p:txBody>
      </p:sp>
      <p:cxnSp>
        <p:nvCxnSpPr>
          <p:cNvPr id="50" name="Straight Arrow Connector 49"/>
          <p:cNvCxnSpPr/>
          <p:nvPr/>
        </p:nvCxnSpPr>
        <p:spPr>
          <a:xfrm flipH="1">
            <a:off x="3398079" y="3475304"/>
            <a:ext cx="758647"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427170"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Rounded Rectangle 9"/>
          <p:cNvSpPr/>
          <p:nvPr/>
        </p:nvSpPr>
        <p:spPr>
          <a:xfrm>
            <a:off x="3951726"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Curved Connector 52"/>
          <p:cNvCxnSpPr>
            <a:stCxn id="48" idx="3"/>
            <a:endCxn id="15" idx="1"/>
          </p:cNvCxnSpPr>
          <p:nvPr/>
        </p:nvCxnSpPr>
        <p:spPr>
          <a:xfrm>
            <a:off x="1637752" y="3242980"/>
            <a:ext cx="1419539" cy="912645"/>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3242980"/>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09" y="3475304"/>
            <a:ext cx="706873"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3469059"/>
            <a:ext cx="0" cy="289796"/>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25" y="2046968"/>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41"/>
          <p:cNvSpPr/>
          <p:nvPr/>
        </p:nvSpPr>
        <p:spPr>
          <a:xfrm rot="5400000">
            <a:off x="4607421" y="3834768"/>
            <a:ext cx="382603"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1" name="Rounded Rectangle 9"/>
          <p:cNvSpPr/>
          <p:nvPr/>
        </p:nvSpPr>
        <p:spPr>
          <a:xfrm>
            <a:off x="5131977" y="4203785"/>
            <a:ext cx="177448" cy="22665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815668" y="3992811"/>
            <a:ext cx="1026170"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34" y="2565918"/>
            <a:ext cx="4156489" cy="2130409"/>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Tree>
    <p:extLst>
      <p:ext uri="{BB962C8B-B14F-4D97-AF65-F5344CB8AC3E}">
        <p14:creationId xmlns:p14="http://schemas.microsoft.com/office/powerpoint/2010/main" val="2156724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11769067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07953"/>
            <a:ext cx="9524999" cy="585514"/>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71242"/>
            <a:ext cx="4760251" cy="2974116"/>
          </a:xfrm>
          <a:prstGeom prst="rect">
            <a:avLst/>
          </a:prstGeom>
          <a:noFill/>
          <a:ln>
            <a:noFill/>
          </a:ln>
        </p:spPr>
      </p:pic>
    </p:spTree>
    <p:extLst>
      <p:ext uri="{BB962C8B-B14F-4D97-AF65-F5344CB8AC3E}">
        <p14:creationId xmlns:p14="http://schemas.microsoft.com/office/powerpoint/2010/main" val="10646744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3798299"/>
            <a:ext cx="8744506" cy="1033237"/>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294898" cy="2444705"/>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220030"/>
            <a:ext cx="3687426" cy="2314349"/>
          </a:xfrm>
          <a:prstGeom prst="rect">
            <a:avLst/>
          </a:prstGeom>
        </p:spPr>
      </p:pic>
      <p:cxnSp>
        <p:nvCxnSpPr>
          <p:cNvPr id="7" name="Straight Arrow Connector 6"/>
          <p:cNvCxnSpPr>
            <a:stCxn id="3" idx="3"/>
            <a:endCxn id="4" idx="1"/>
          </p:cNvCxnSpPr>
          <p:nvPr/>
        </p:nvCxnSpPr>
        <p:spPr>
          <a:xfrm>
            <a:off x="3934240" y="2377205"/>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14277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74392"/>
            <a:ext cx="4522456" cy="2548929"/>
          </a:xfrm>
          <a:prstGeom prst="rect">
            <a:avLst/>
          </a:prstGeom>
        </p:spPr>
      </p:pic>
    </p:spTree>
    <p:extLst>
      <p:ext uri="{BB962C8B-B14F-4D97-AF65-F5344CB8AC3E}">
        <p14:creationId xmlns:p14="http://schemas.microsoft.com/office/powerpoint/2010/main" val="457890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51" y="1243410"/>
            <a:ext cx="4059097" cy="3220698"/>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Application manifests tells </a:t>
            </a:r>
            <a:r>
              <a:rPr lang="en-US" b="1" i="1" dirty="0" err="1" smtClean="0">
                <a:solidFill>
                  <a:srgbClr val="FFFFFF"/>
                </a:solidFill>
              </a:rPr>
              <a:t>cf</a:t>
            </a:r>
            <a:r>
              <a:rPr lang="en-US" b="1" i="1" dirty="0" smtClean="0">
                <a:solidFill>
                  <a:srgbClr val="FFFFFF"/>
                </a:solidFill>
              </a:rPr>
              <a:t> push</a:t>
            </a:r>
            <a:r>
              <a:rPr lang="en-US" b="1" dirty="0" smtClean="0">
                <a:solidFill>
                  <a:srgbClr val="FFFFFF"/>
                </a:solidFill>
              </a:rPr>
              <a:t> </a:t>
            </a:r>
            <a:r>
              <a:rPr lang="en-US" dirty="0" smtClean="0">
                <a:solidFill>
                  <a:srgbClr val="FFFFFF"/>
                </a:solidFill>
              </a:rPr>
              <a:t>what to do with applications</a:t>
            </a:r>
          </a:p>
          <a:p>
            <a:pPr marL="285750" indent="-285750">
              <a:buFont typeface="Arial"/>
              <a:buChar char="•"/>
            </a:pPr>
            <a:r>
              <a:rPr lang="en-US" dirty="0" smtClean="0">
                <a:solidFill>
                  <a:srgbClr val="FFFFFF"/>
                </a:solidFill>
              </a:rPr>
              <a:t>From how many instances to create and how much memory to use.</a:t>
            </a:r>
          </a:p>
          <a:p>
            <a:pPr marL="285750" indent="-285750">
              <a:buFont typeface="Arial"/>
              <a:buChar char="•"/>
            </a:pPr>
            <a:r>
              <a:rPr lang="en-US" dirty="0" smtClean="0">
                <a:solidFill>
                  <a:srgbClr val="FFFFFF"/>
                </a:solidFill>
              </a:rPr>
              <a:t>Help automate deployment, specially of multiple apps at once</a:t>
            </a:r>
          </a:p>
          <a:p>
            <a:pPr marL="285750" indent="-285750">
              <a:buFont typeface="Arial"/>
              <a:buChar char="•"/>
            </a:pPr>
            <a:r>
              <a:rPr lang="en-US" dirty="0" smtClean="0">
                <a:solidFill>
                  <a:srgbClr val="FFFFFF"/>
                </a:solidFill>
              </a:rPr>
              <a:t>Can list services to be bound to the application</a:t>
            </a:r>
          </a:p>
          <a:p>
            <a:pPr marL="285750" indent="-285750">
              <a:buFont typeface="Arial"/>
              <a:buChar char="•"/>
            </a:pPr>
            <a:endParaRPr lang="en-US" dirty="0">
              <a:solidFill>
                <a:srgbClr val="FFFFFF"/>
              </a:solidFill>
            </a:endParaRPr>
          </a:p>
          <a:p>
            <a:pPr marL="285750" indent="-285750">
              <a:buFont typeface="Arial"/>
              <a:buChar char="•"/>
            </a:pPr>
            <a:r>
              <a:rPr lang="en-US" dirty="0" smtClean="0">
                <a:solidFill>
                  <a:srgbClr val="FFFFFF"/>
                </a:solidFill>
              </a:rPr>
              <a:t>YAML format – http://</a:t>
            </a:r>
            <a:r>
              <a:rPr lang="en-US" dirty="0" err="1" smtClean="0">
                <a:solidFill>
                  <a:srgbClr val="FFFFFF"/>
                </a:solidFill>
              </a:rPr>
              <a:t>yaml.org</a:t>
            </a:r>
            <a:endParaRPr lang="en-US" dirty="0">
              <a:solidFill>
                <a:srgbClr val="FFFFFF"/>
              </a:solidFill>
            </a:endParaRPr>
          </a:p>
        </p:txBody>
      </p:sp>
      <p:sp>
        <p:nvSpPr>
          <p:cNvPr id="2" name="Title 1"/>
          <p:cNvSpPr>
            <a:spLocks noGrp="1"/>
          </p:cNvSpPr>
          <p:nvPr>
            <p:ph type="title"/>
          </p:nvPr>
        </p:nvSpPr>
        <p:spPr>
          <a:xfrm>
            <a:off x="476251" y="407953"/>
            <a:ext cx="7845156" cy="585514"/>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416973"/>
            <a:ext cx="4339774" cy="2357666"/>
          </a:xfrm>
          <a:prstGeom prst="rect">
            <a:avLst/>
          </a:prstGeom>
        </p:spPr>
      </p:pic>
    </p:spTree>
    <p:extLst>
      <p:ext uri="{BB962C8B-B14F-4D97-AF65-F5344CB8AC3E}">
        <p14:creationId xmlns:p14="http://schemas.microsoft.com/office/powerpoint/2010/main" val="11812350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50" y="1474115"/>
            <a:ext cx="4558387"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rPr>
              <a:t>Cloud Controller component of Elastic Runtime manages all Cloud Foundry APIs</a:t>
            </a:r>
          </a:p>
          <a:p>
            <a:pPr marL="285750" indent="-285750">
              <a:buFont typeface="Arial"/>
              <a:buChar char="•"/>
            </a:pPr>
            <a:r>
              <a:rPr lang="en-US" dirty="0" smtClean="0">
                <a:solidFill>
                  <a:srgbClr val="FFFFFF"/>
                </a:solidFill>
              </a:rPr>
              <a:t>CF CLI and other clients like Apps Manager directly call this API</a:t>
            </a:r>
          </a:p>
          <a:p>
            <a:pPr marL="285750" indent="-285750">
              <a:buFont typeface="Arial"/>
              <a:buChar char="•"/>
            </a:pPr>
            <a:r>
              <a:rPr lang="en-US" dirty="0" smtClean="0">
                <a:solidFill>
                  <a:srgbClr val="FFFFFF"/>
                </a:solidFill>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endParaRPr>
          </a:p>
          <a:p>
            <a:pPr marL="285750" indent="-285750">
              <a:buFont typeface="Arial"/>
              <a:buChar char="•"/>
            </a:pPr>
            <a:r>
              <a:rPr lang="en-US" dirty="0" smtClean="0">
                <a:solidFill>
                  <a:srgbClr val="FFFFFF"/>
                </a:solidFill>
              </a:rPr>
              <a:t>http://</a:t>
            </a:r>
            <a:r>
              <a:rPr lang="en-US" dirty="0" err="1" smtClean="0">
                <a:solidFill>
                  <a:srgbClr val="FFFFFF"/>
                </a:solidFill>
              </a:rPr>
              <a:t>apidocs.cloudfoundry.org</a:t>
            </a:r>
            <a:endParaRPr lang="en-US" dirty="0">
              <a:solidFill>
                <a:srgbClr val="FFFFFF"/>
              </a:solidFill>
            </a:endParaRPr>
          </a:p>
        </p:txBody>
      </p:sp>
      <p:sp>
        <p:nvSpPr>
          <p:cNvPr id="2" name="Title 1"/>
          <p:cNvSpPr>
            <a:spLocks noGrp="1"/>
          </p:cNvSpPr>
          <p:nvPr>
            <p:ph type="title"/>
          </p:nvPr>
        </p:nvSpPr>
        <p:spPr>
          <a:xfrm>
            <a:off x="476251" y="407953"/>
            <a:ext cx="6290998" cy="585514"/>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993467"/>
            <a:ext cx="2786476" cy="3882327"/>
          </a:xfrm>
          <a:prstGeom prst="rect">
            <a:avLst/>
          </a:prstGeom>
        </p:spPr>
      </p:pic>
    </p:spTree>
    <p:extLst>
      <p:ext uri="{BB962C8B-B14F-4D97-AF65-F5344CB8AC3E}">
        <p14:creationId xmlns:p14="http://schemas.microsoft.com/office/powerpoint/2010/main" val="4138719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2291428"/>
            <a:ext cx="2177724" cy="1319595"/>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2588761"/>
            <a:ext cx="2177724" cy="1319595"/>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2951225"/>
            <a:ext cx="2177724" cy="1319595"/>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18</a:t>
            </a:fld>
            <a:endParaRPr lang="en-US" sz="800" b="0" i="0" u="none" strike="noStrike" cap="none">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152615"/>
            <a:ext cx="3898800" cy="2924099"/>
          </a:xfrm>
          <a:prstGeom prst="rect">
            <a:avLst/>
          </a:prstGeom>
          <a:noFill/>
          <a:ln>
            <a:noFill/>
          </a:ln>
        </p:spPr>
      </p:pic>
      <p:sp>
        <p:nvSpPr>
          <p:cNvPr id="6" name="Shape 1706"/>
          <p:cNvSpPr/>
          <p:nvPr/>
        </p:nvSpPr>
        <p:spPr>
          <a:xfrm>
            <a:off x="788699" y="1166330"/>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dirty="0" smtClean="0">
                <a:solidFill>
                  <a:schemeClr val="lt1"/>
                </a:solidFill>
                <a:latin typeface="Arial"/>
                <a:ea typeface="Arial"/>
                <a:cs typeface="Arial"/>
                <a:sym typeface="Arial"/>
              </a:rPr>
              <a:t>Cloud Foundry Installation</a:t>
            </a:r>
            <a:endParaRPr lang="en-US" sz="1800" b="0" i="0" u="none" strike="noStrike" cap="none" dirty="0">
              <a:solidFill>
                <a:schemeClr val="lt1"/>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1864730"/>
            <a:ext cx="228738" cy="426698"/>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1864730"/>
            <a:ext cx="76338" cy="7240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1864730"/>
            <a:ext cx="566212" cy="1086495"/>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99840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19</a:t>
            </a:fld>
            <a:endParaRPr lang="en-US" sz="800" b="0" i="0" u="none" strike="noStrike" cap="none">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063781"/>
            <a:ext cx="3620802" cy="2883047"/>
          </a:xfrm>
          <a:prstGeom prst="rect">
            <a:avLst/>
          </a:prstGeom>
          <a:noFill/>
          <a:ln>
            <a:noFill/>
          </a:ln>
        </p:spPr>
      </p:pic>
      <p:sp>
        <p:nvSpPr>
          <p:cNvPr id="10"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Top-most administrative unit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Typically a company, department, application suite or large project</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Each organization has its own users and assigned quota</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 permissions / Roles are specified per space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797916976"/>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 dirty="0"/>
              <a:t>Draft </a:t>
            </a:r>
            <a:r>
              <a:rPr lang="en" dirty="0" smtClean="0"/>
              <a:t>1</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fontScale="92500"/>
          </a:bodyPr>
          <a:lstStyle/>
          <a:p>
            <a:pPr marL="457200" lvl="0" indent="-228600">
              <a:spcBef>
                <a:spcPts val="0"/>
              </a:spcBef>
              <a:buChar char="●"/>
            </a:pPr>
            <a:r>
              <a:rPr lang="en" dirty="0" smtClean="0"/>
              <a:t>Still </a:t>
            </a:r>
            <a:r>
              <a:rPr lang="en" dirty="0"/>
              <a:t>awaiting </a:t>
            </a:r>
            <a:r>
              <a:rPr lang="en" dirty="0" smtClean="0"/>
              <a:t>feedback</a:t>
            </a:r>
            <a:r>
              <a:rPr lang="en-US" dirty="0" smtClean="0"/>
              <a:t> from complete SME team</a:t>
            </a:r>
          </a:p>
          <a:p>
            <a:pPr marL="457200" lvl="0" indent="-228600">
              <a:spcBef>
                <a:spcPts val="0"/>
              </a:spcBef>
              <a:buChar char="●"/>
            </a:pPr>
            <a:endParaRPr lang="en-US" dirty="0"/>
          </a:p>
          <a:p>
            <a:pPr marL="457200" lvl="0" indent="-228600">
              <a:spcBef>
                <a:spcPts val="0"/>
              </a:spcBef>
              <a:buChar char="●"/>
            </a:pPr>
            <a:endParaRPr lang="en-US" dirty="0" smtClean="0"/>
          </a:p>
          <a:p>
            <a:pPr marL="457200" lvl="0" indent="-228600">
              <a:spcBef>
                <a:spcPts val="0"/>
              </a:spcBef>
              <a:buChar char="●"/>
            </a:pPr>
            <a:endParaRPr lang="en-US" dirty="0"/>
          </a:p>
          <a:p>
            <a:pPr marL="457200" lvl="0" indent="-228600">
              <a:spcBef>
                <a:spcPts val="0"/>
              </a:spcBef>
              <a:buChar char="●"/>
            </a:pPr>
            <a:endParaRPr lang="en-US" dirty="0" smtClean="0"/>
          </a:p>
          <a:p>
            <a:pPr marL="457200" lvl="0" indent="-228600">
              <a:spcBef>
                <a:spcPts val="0"/>
              </a:spcBef>
              <a:buChar char="●"/>
            </a:pPr>
            <a:endParaRPr lang="en-US" dirty="0"/>
          </a:p>
          <a:p>
            <a:pPr marL="228600" lvl="0" indent="0">
              <a:spcBef>
                <a:spcPts val="0"/>
              </a:spcBef>
              <a:buNone/>
            </a:pPr>
            <a:r>
              <a:rPr lang="en-US" dirty="0" smtClean="0"/>
              <a:t>NOTE: We use several slides from the PCF Basics and Arch 301 presentation. We need to keep them in sync.</a:t>
            </a:r>
          </a:p>
          <a:p>
            <a:pPr marL="0" indent="0">
              <a:buNone/>
            </a:pPr>
            <a:endParaRPr lang="en-US" dirty="0"/>
          </a:p>
        </p:txBody>
      </p:sp>
    </p:spTree>
    <p:extLst>
      <p:ext uri="{BB962C8B-B14F-4D97-AF65-F5344CB8AC3E}">
        <p14:creationId xmlns:p14="http://schemas.microsoft.com/office/powerpoint/2010/main" val="2272967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72" y="1250171"/>
            <a:ext cx="3294329" cy="2613235"/>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20</a:t>
            </a:fld>
            <a:endParaRPr lang="en-US" sz="800" b="0" i="0" u="none" strike="noStrike" cap="none">
              <a:solidFill>
                <a:srgbClr val="808080"/>
              </a:solidFill>
              <a:latin typeface="Arial"/>
              <a:ea typeface="Arial"/>
              <a:cs typeface="Arial"/>
              <a:sym typeface="Arial"/>
            </a:endParaRPr>
          </a:p>
        </p:txBody>
      </p:sp>
      <p:sp>
        <p:nvSpPr>
          <p:cNvPr id="9" name="Shape 1102"/>
          <p:cNvSpPr txBox="1"/>
          <p:nvPr/>
        </p:nvSpPr>
        <p:spPr>
          <a:xfrm>
            <a:off x="121849" y="993467"/>
            <a:ext cx="4815933" cy="35594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Different quota limits (e.g. small, enterprise, default, runaway) can be assigned per Organization</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Total # of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Sub-divided into spaces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385030898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21</a:t>
            </a:fld>
            <a:endParaRPr lang="en-US" sz="800" b="0" i="0" u="none" strike="noStrike" cap="none">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215090"/>
            <a:ext cx="2994822" cy="3235545"/>
          </a:xfrm>
          <a:prstGeom prst="rect">
            <a:avLst/>
          </a:prstGeom>
          <a:noFill/>
          <a:ln>
            <a:noFill/>
          </a:ln>
        </p:spPr>
      </p:pic>
      <p:sp>
        <p:nvSpPr>
          <p:cNvPr id="10" name="Shape 1102"/>
          <p:cNvSpPr txBox="1"/>
          <p:nvPr/>
        </p:nvSpPr>
        <p:spPr>
          <a:xfrm>
            <a:off x="121849" y="1376633"/>
            <a:ext cx="4815933"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Logical sub-division within an organization</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authorized at an organization level can have different roles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Services and Applications are created / target per Space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Same service name can have different meaning per space</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107854373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22</a:t>
            </a:fld>
            <a:endParaRPr lang="en-US" sz="800" b="0" i="0" u="none" strike="noStrike" cap="none">
              <a:solidFill>
                <a:srgbClr val="808080"/>
              </a:solidFill>
              <a:latin typeface="Arial"/>
              <a:ea typeface="Arial"/>
              <a:cs typeface="Arial"/>
              <a:sym typeface="Arial"/>
            </a:endParaRPr>
          </a:p>
        </p:txBody>
      </p:sp>
      <p:sp>
        <p:nvSpPr>
          <p:cNvPr id="10" name="Shape 1102"/>
          <p:cNvSpPr txBox="1"/>
          <p:nvPr/>
        </p:nvSpPr>
        <p:spPr>
          <a:xfrm>
            <a:off x="121849" y="1376633"/>
            <a:ext cx="7943476" cy="31762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schemeClr val="bg1"/>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A combination defines the user’s overall permissions</a:t>
            </a:r>
          </a:p>
          <a:p>
            <a:pPr marR="0" lvl="0" algn="l" rtl="0">
              <a:lnSpc>
                <a:spcPct val="100000"/>
              </a:lnSpc>
              <a:spcBef>
                <a:spcPts val="1200"/>
              </a:spcBef>
              <a:spcAft>
                <a:spcPts val="0"/>
              </a:spcAft>
            </a:pPr>
            <a:endParaRPr lang="en-US" dirty="0">
              <a:solidFill>
                <a:schemeClr val="bg1"/>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18" y="407953"/>
            <a:ext cx="1736781" cy="1151349"/>
          </a:xfrm>
          <a:prstGeom prst="rect">
            <a:avLst/>
          </a:prstGeom>
        </p:spPr>
      </p:pic>
    </p:spTree>
    <p:extLst>
      <p:ext uri="{BB962C8B-B14F-4D97-AF65-F5344CB8AC3E}">
        <p14:creationId xmlns:p14="http://schemas.microsoft.com/office/powerpoint/2010/main" val="1925331869"/>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50756319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265368"/>
            <a:ext cx="5265283" cy="3139199"/>
          </a:xfrm>
          <a:prstGeom prst="rect">
            <a:avLst/>
          </a:prstGeom>
          <a:noFill/>
          <a:ln>
            <a:noFill/>
          </a:ln>
        </p:spPr>
        <p:txBody>
          <a:bodyPr lIns="91425" tIns="45700" rIns="91425" bIns="45700" anchor="t" anchorCtr="0">
            <a:noAutofit/>
          </a:bodyPr>
          <a:lstStyle/>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6 Language Runtimes Maintained with </a:t>
            </a:r>
            <a:r>
              <a:rPr lang="en-US" sz="1800" b="1" i="0" u="none" strike="noStrike" cap="none" dirty="0" err="1">
                <a:solidFill>
                  <a:schemeClr val="lt2"/>
                </a:solidFill>
                <a:latin typeface="Arial"/>
                <a:ea typeface="Arial"/>
                <a:cs typeface="Arial"/>
                <a:sym typeface="Arial"/>
              </a:rPr>
              <a:t>Buildpacks</a:t>
            </a:r>
            <a:endParaRPr lang="en-US" sz="1800" b="1" i="0" u="none" strike="noStrike" cap="none" dirty="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Java, Node, Python, PHP, Ruby, Go</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Support with </a:t>
            </a:r>
            <a:r>
              <a:rPr lang="en-US" sz="1800" b="1" i="0" u="none" strike="noStrike" cap="none" dirty="0" err="1">
                <a:solidFill>
                  <a:schemeClr val="lt2"/>
                </a:solidFill>
                <a:latin typeface="Arial"/>
                <a:ea typeface="Arial"/>
                <a:cs typeface="Arial"/>
                <a:sym typeface="Arial"/>
              </a:rPr>
              <a:t>Buildpacks</a:t>
            </a:r>
            <a:r>
              <a:rPr lang="en-US" sz="1800" b="1" i="0" u="none" strike="noStrike" cap="none" dirty="0">
                <a:solidFill>
                  <a:schemeClr val="lt2"/>
                </a:solidFill>
                <a:latin typeface="Arial"/>
                <a:ea typeface="Arial"/>
                <a:cs typeface="Arial"/>
                <a:sym typeface="Arial"/>
              </a:rPr>
              <a:t> </a:t>
            </a: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or </a:t>
            </a:r>
            <a:r>
              <a:rPr lang="en-US" sz="1800" b="1" i="0" u="none" strike="noStrike" cap="none" dirty="0" err="1">
                <a:solidFill>
                  <a:schemeClr val="lt2"/>
                </a:solidFill>
                <a:latin typeface="Arial"/>
                <a:ea typeface="Arial"/>
                <a:cs typeface="Arial"/>
                <a:sym typeface="Arial"/>
              </a:rPr>
              <a:t>Docker</a:t>
            </a:r>
            <a:r>
              <a:rPr lang="en-US" sz="1800" b="1" i="0" u="none" strike="noStrike" cap="none" dirty="0">
                <a:solidFill>
                  <a:schemeClr val="lt2"/>
                </a:solidFill>
                <a:latin typeface="Arial"/>
                <a:ea typeface="Arial"/>
                <a:cs typeface="Arial"/>
                <a:sym typeface="Arial"/>
              </a:rPr>
              <a:t> Images</a:t>
            </a:r>
          </a:p>
          <a:p>
            <a:pPr marL="0" marR="0" lvl="0" indent="0" algn="l" rtl="0">
              <a:spcBef>
                <a:spcPts val="0"/>
              </a:spcBef>
              <a:buClr>
                <a:schemeClr val="dk1"/>
              </a:buClr>
              <a:buFont typeface="Arial"/>
              <a:buNone/>
            </a:pPr>
            <a:endParaRPr sz="1800" b="1"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Middleware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Apache Tomcat Support from #1 Committer</a:t>
            </a:r>
          </a:p>
          <a:p>
            <a:pPr marL="285750" marR="0" lvl="0" indent="-171450" algn="l" rtl="0">
              <a:spcBef>
                <a:spcPts val="0"/>
              </a:spcBef>
              <a:buClr>
                <a:schemeClr val="dk1"/>
              </a:buClr>
              <a:buFont typeface="Arial"/>
              <a:buNone/>
            </a:pPr>
            <a:endParaRPr sz="1800" b="0" i="0" u="none" strike="noStrike" cap="none" dirty="0">
              <a:solidFill>
                <a:schemeClr val="lt2"/>
              </a:solidFill>
              <a:latin typeface="Arial"/>
              <a:ea typeface="Arial"/>
              <a:cs typeface="Arial"/>
              <a:sym typeface="Arial"/>
            </a:endParaRPr>
          </a:p>
          <a:p>
            <a:pPr marL="0" marR="0" lvl="0" indent="0" algn="l" rtl="0">
              <a:spcBef>
                <a:spcPts val="0"/>
              </a:spcBef>
              <a:buClr>
                <a:schemeClr val="lt2"/>
              </a:buClr>
              <a:buSzPct val="25000"/>
              <a:buFont typeface="Arial"/>
              <a:buNone/>
            </a:pPr>
            <a:r>
              <a:rPr lang="en-US" sz="1800" b="1" i="0" u="none" strike="noStrike" cap="none" dirty="0">
                <a:solidFill>
                  <a:schemeClr val="lt2"/>
                </a:solidFill>
                <a:latin typeface="Arial"/>
                <a:ea typeface="Arial"/>
                <a:cs typeface="Arial"/>
                <a:sym typeface="Arial"/>
              </a:rPr>
              <a:t>Enterprise Framework Support</a:t>
            </a:r>
          </a:p>
          <a:p>
            <a:pPr marL="285750" marR="0" lvl="0" indent="-285750" algn="l" rtl="0">
              <a:spcBef>
                <a:spcPts val="0"/>
              </a:spcBef>
              <a:buClr>
                <a:schemeClr val="lt2"/>
              </a:buClr>
              <a:buSzPct val="100000"/>
              <a:buFont typeface="Arial"/>
              <a:buChar char="•"/>
            </a:pPr>
            <a:r>
              <a:rPr lang="en-US" sz="1800" b="0" i="0" u="none" strike="noStrike" cap="none" dirty="0">
                <a:solidFill>
                  <a:schemeClr val="lt2"/>
                </a:solidFill>
                <a:latin typeface="Arial"/>
                <a:ea typeface="Arial"/>
                <a:cs typeface="Arial"/>
                <a:sym typeface="Arial"/>
              </a:rPr>
              <a:t>Spring is the #1 Enterprise Java Framework</a:t>
            </a:r>
          </a:p>
        </p:txBody>
      </p:sp>
      <p:grpSp>
        <p:nvGrpSpPr>
          <p:cNvPr id="1705" name="Shape 1705"/>
          <p:cNvGrpSpPr/>
          <p:nvPr/>
        </p:nvGrpSpPr>
        <p:grpSpPr>
          <a:xfrm>
            <a:off x="420386" y="1079495"/>
            <a:ext cx="2635200" cy="3031734"/>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lt1"/>
                </a:buClr>
                <a:buSzPct val="25000"/>
                <a:buFont typeface="Arial"/>
                <a:buNone/>
              </a:pPr>
              <a:r>
                <a:rPr lang="en-US" sz="1800" b="0" i="0" u="none" strike="noStrike" cap="none">
                  <a:solidFill>
                    <a:schemeClr val="lt1"/>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257876790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787" y="1265368"/>
            <a:ext cx="5016617" cy="3139199"/>
          </a:xfrm>
          <a:prstGeom prst="rect">
            <a:avLst/>
          </a:prstGeom>
          <a:noFill/>
          <a:ln>
            <a:noFill/>
          </a:ln>
        </p:spPr>
        <p:txBody>
          <a:bodyPr lIns="91425" tIns="45700" rIns="91425" bIns="45700" anchor="t" anchorCtr="0">
            <a:noAutofit/>
          </a:bodyPr>
          <a:lstStyle/>
          <a:p>
            <a:pPr marL="285750" marR="0" lvl="0" indent="-285750" algn="l" rtl="0">
              <a:spcBef>
                <a:spcPts val="0"/>
              </a:spcBef>
              <a:buClr>
                <a:schemeClr val="lt2"/>
              </a:buClr>
              <a:buSzPct val="100000"/>
              <a:buFont typeface="Arial"/>
              <a:buChar char="•"/>
            </a:pPr>
            <a:r>
              <a:rPr lang="en-US" sz="1800" b="0" i="0" u="none" strike="noStrike" cap="none" dirty="0" smtClean="0">
                <a:solidFill>
                  <a:schemeClr val="lt2"/>
                </a:solidFill>
                <a:latin typeface="Arial"/>
                <a:ea typeface="Arial"/>
                <a:cs typeface="Arial"/>
                <a:sym typeface="Arial"/>
              </a:rPr>
              <a:t>Cloud Foundry Community provides </a:t>
            </a:r>
            <a:r>
              <a:rPr lang="en-US" sz="1800" b="0" i="0" u="none" strike="noStrike" cap="none" dirty="0" err="1" smtClean="0">
                <a:solidFill>
                  <a:schemeClr val="lt2"/>
                </a:solidFill>
                <a:latin typeface="Arial"/>
                <a:ea typeface="Arial"/>
                <a:cs typeface="Arial"/>
                <a:sym typeface="Arial"/>
              </a:rPr>
              <a:t>buildpacks</a:t>
            </a:r>
            <a:r>
              <a:rPr lang="en-US" sz="1800" b="0" i="0" u="none" strike="noStrike" cap="none" dirty="0" smtClean="0">
                <a:solidFill>
                  <a:schemeClr val="lt2"/>
                </a:solidFill>
                <a:latin typeface="Arial"/>
                <a:ea typeface="Arial"/>
                <a:cs typeface="Arial"/>
                <a:sym typeface="Arial"/>
              </a:rPr>
              <a:t> for other languages</a:t>
            </a:r>
          </a:p>
          <a:p>
            <a:pPr marL="285750" marR="0" lvl="0" indent="-285750" algn="l" rtl="0">
              <a:spcBef>
                <a:spcPts val="0"/>
              </a:spcBef>
              <a:buClr>
                <a:schemeClr val="lt2"/>
              </a:buClr>
              <a:buSzPct val="100000"/>
              <a:buFont typeface="Arial"/>
              <a:buChar char="•"/>
            </a:pPr>
            <a:endParaRPr lang="en-US" sz="1800" b="0" i="0" u="none" strike="noStrike" cap="none" dirty="0" smtClean="0">
              <a:solidFill>
                <a:schemeClr val="lt2"/>
              </a:solidFill>
              <a:latin typeface="Arial"/>
              <a:ea typeface="Arial"/>
              <a:cs typeface="Arial"/>
              <a:sym typeface="Arial"/>
            </a:endParaRPr>
          </a:p>
          <a:p>
            <a:pPr marL="285750" marR="0" lvl="0" indent="-285750" algn="l" rtl="0">
              <a:spcBef>
                <a:spcPts val="0"/>
              </a:spcBef>
              <a:buClr>
                <a:schemeClr val="lt2"/>
              </a:buClr>
              <a:buSzPct val="100000"/>
              <a:buFont typeface="Arial"/>
              <a:buChar char="•"/>
            </a:pPr>
            <a:r>
              <a:rPr lang="en-US" dirty="0" smtClean="0">
                <a:solidFill>
                  <a:schemeClr val="lt2"/>
                </a:solidFill>
                <a:latin typeface="Arial"/>
                <a:ea typeface="Arial"/>
                <a:cs typeface="Arial"/>
                <a:sym typeface="Arial"/>
              </a:rPr>
              <a:t>Or write your own</a:t>
            </a:r>
          </a:p>
          <a:p>
            <a:pPr marL="742950" lvl="1" indent="-285750">
              <a:buClr>
                <a:schemeClr val="lt2"/>
              </a:buClr>
              <a:buSzPct val="100000"/>
              <a:buFont typeface="Arial"/>
              <a:buChar char="•"/>
            </a:pPr>
            <a:r>
              <a:rPr lang="en-US" b="0" i="0" u="none" strike="noStrike" cap="none" dirty="0" smtClean="0">
                <a:solidFill>
                  <a:schemeClr val="lt2"/>
                </a:solidFill>
                <a:latin typeface="Arial"/>
                <a:ea typeface="Arial"/>
                <a:cs typeface="Arial"/>
                <a:sym typeface="Arial"/>
              </a:rPr>
              <a:t>Usually by forking / adapting an existing </a:t>
            </a:r>
            <a:r>
              <a:rPr lang="en-US" b="0" i="0" u="none" strike="noStrike" cap="none" dirty="0" err="1" smtClean="0">
                <a:solidFill>
                  <a:schemeClr val="lt2"/>
                </a:solidFill>
                <a:latin typeface="Arial"/>
                <a:ea typeface="Arial"/>
                <a:cs typeface="Arial"/>
                <a:sym typeface="Arial"/>
              </a:rPr>
              <a:t>buildpack</a:t>
            </a:r>
            <a:endParaRPr lang="en-US" dirty="0">
              <a:solidFill>
                <a:schemeClr val="lt2"/>
              </a:solidFill>
              <a:latin typeface="Arial"/>
              <a:ea typeface="Arial"/>
              <a:cs typeface="Arial"/>
              <a:sym typeface="Arial"/>
            </a:endParaRPr>
          </a:p>
          <a:p>
            <a:pPr marL="742950" lvl="1" indent="-285750">
              <a:buClr>
                <a:schemeClr val="lt2"/>
              </a:buClr>
              <a:buSzPct val="100000"/>
              <a:buFont typeface="Arial"/>
              <a:buChar char="•"/>
            </a:pPr>
            <a:endParaRPr lang="en-US" b="0" i="0" u="none" strike="noStrike" cap="none" dirty="0" smtClean="0">
              <a:solidFill>
                <a:schemeClr val="lt2"/>
              </a:solidFill>
              <a:latin typeface="Arial"/>
              <a:ea typeface="Arial"/>
              <a:cs typeface="Arial"/>
              <a:sym typeface="Arial"/>
            </a:endParaRPr>
          </a:p>
          <a:p>
            <a:pPr marL="285750" indent="-285750">
              <a:buClr>
                <a:schemeClr val="lt2"/>
              </a:buClr>
              <a:buSzPct val="100000"/>
              <a:buFont typeface="Arial"/>
              <a:buChar char="•"/>
            </a:pPr>
            <a:r>
              <a:rPr lang="en-US" dirty="0" smtClean="0">
                <a:solidFill>
                  <a:schemeClr val="lt2"/>
                </a:solidFill>
                <a:latin typeface="Arial"/>
                <a:ea typeface="Arial"/>
                <a:cs typeface="Arial"/>
                <a:sym typeface="Arial"/>
              </a:rPr>
              <a:t>For list of CF Community </a:t>
            </a:r>
            <a:r>
              <a:rPr lang="en-US" dirty="0" err="1" smtClean="0">
                <a:solidFill>
                  <a:schemeClr val="lt2"/>
                </a:solidFill>
                <a:latin typeface="Arial"/>
                <a:ea typeface="Arial"/>
                <a:cs typeface="Arial"/>
                <a:sym typeface="Arial"/>
              </a:rPr>
              <a:t>Buildpacks</a:t>
            </a:r>
            <a:endParaRPr lang="en-US" dirty="0" smtClean="0">
              <a:solidFill>
                <a:schemeClr val="lt2"/>
              </a:solidFill>
              <a:latin typeface="Arial"/>
              <a:ea typeface="Arial"/>
              <a:cs typeface="Arial"/>
              <a:sym typeface="Arial"/>
            </a:endParaRPr>
          </a:p>
          <a:p>
            <a:pPr marL="742950" lvl="1" indent="-285750">
              <a:buClr>
                <a:schemeClr val="lt2"/>
              </a:buClr>
              <a:buSzPct val="100000"/>
              <a:buFont typeface="Arial"/>
              <a:buChar char="•"/>
            </a:pPr>
            <a:r>
              <a:rPr lang="en-US" dirty="0">
                <a:solidFill>
                  <a:schemeClr val="lt2"/>
                </a:solidFill>
                <a:latin typeface="Arial"/>
                <a:ea typeface="Arial"/>
                <a:cs typeface="Arial"/>
                <a:sym typeface="Arial"/>
                <a:hlinkClick r:id="rId3"/>
              </a:rPr>
              <a:t>https://</a:t>
            </a:r>
            <a:r>
              <a:rPr lang="en-US" dirty="0" err="1">
                <a:solidFill>
                  <a:schemeClr val="lt2"/>
                </a:solidFill>
                <a:latin typeface="Arial"/>
                <a:ea typeface="Arial"/>
                <a:cs typeface="Arial"/>
                <a:sym typeface="Arial"/>
                <a:hlinkClick r:id="rId3"/>
              </a:rPr>
              <a:t>github.com</a:t>
            </a:r>
            <a:r>
              <a:rPr lang="en-US" dirty="0">
                <a:solidFill>
                  <a:schemeClr val="lt2"/>
                </a:solidFill>
                <a:latin typeface="Arial"/>
                <a:ea typeface="Arial"/>
                <a:cs typeface="Arial"/>
                <a:sym typeface="Arial"/>
                <a:hlinkClick r:id="rId3"/>
              </a:rPr>
              <a:t>/</a:t>
            </a:r>
            <a:r>
              <a:rPr lang="en-US" dirty="0" err="1">
                <a:solidFill>
                  <a:schemeClr val="lt2"/>
                </a:solidFill>
                <a:latin typeface="Arial"/>
                <a:ea typeface="Arial"/>
                <a:cs typeface="Arial"/>
                <a:sym typeface="Arial"/>
                <a:hlinkClick r:id="rId3"/>
              </a:rPr>
              <a:t>cloudfoundry</a:t>
            </a:r>
            <a:r>
              <a:rPr lang="en-US" dirty="0">
                <a:solidFill>
                  <a:schemeClr val="lt2"/>
                </a:solidFill>
                <a:latin typeface="Arial"/>
                <a:ea typeface="Arial"/>
                <a:cs typeface="Arial"/>
                <a:sym typeface="Arial"/>
                <a:hlinkClick r:id="rId3"/>
              </a:rPr>
              <a:t>-community/</a:t>
            </a:r>
            <a:r>
              <a:rPr lang="en-US" dirty="0" err="1">
                <a:solidFill>
                  <a:schemeClr val="lt2"/>
                </a:solidFill>
                <a:latin typeface="Arial"/>
                <a:ea typeface="Arial"/>
                <a:cs typeface="Arial"/>
                <a:sym typeface="Arial"/>
                <a:hlinkClick r:id="rId3"/>
              </a:rPr>
              <a:t>cf</a:t>
            </a:r>
            <a:r>
              <a:rPr lang="en-US" dirty="0">
                <a:solidFill>
                  <a:schemeClr val="lt2"/>
                </a:solidFill>
                <a:latin typeface="Arial"/>
                <a:ea typeface="Arial"/>
                <a:cs typeface="Arial"/>
                <a:sym typeface="Arial"/>
                <a:hlinkClick r:id="rId3"/>
              </a:rPr>
              <a:t>-docs-</a:t>
            </a:r>
            <a:r>
              <a:rPr lang="en-US" dirty="0" err="1">
                <a:solidFill>
                  <a:schemeClr val="lt2"/>
                </a:solidFill>
                <a:latin typeface="Arial"/>
                <a:ea typeface="Arial"/>
                <a:cs typeface="Arial"/>
                <a:sym typeface="Arial"/>
                <a:hlinkClick r:id="rId3"/>
              </a:rPr>
              <a:t>contrib</a:t>
            </a:r>
            <a:r>
              <a:rPr lang="en-US" dirty="0">
                <a:solidFill>
                  <a:schemeClr val="lt2"/>
                </a:solidFill>
                <a:latin typeface="Arial"/>
                <a:ea typeface="Arial"/>
                <a:cs typeface="Arial"/>
                <a:sym typeface="Arial"/>
                <a:hlinkClick r:id="rId3"/>
              </a:rPr>
              <a:t>/wiki/</a:t>
            </a:r>
            <a:r>
              <a:rPr lang="en-US" dirty="0" err="1" smtClean="0">
                <a:solidFill>
                  <a:schemeClr val="lt2"/>
                </a:solidFill>
                <a:latin typeface="Arial"/>
                <a:ea typeface="Arial"/>
                <a:cs typeface="Arial"/>
                <a:sym typeface="Arial"/>
                <a:hlinkClick r:id="rId3"/>
              </a:rPr>
              <a:t>Buildpacks</a:t>
            </a:r>
            <a:endParaRPr lang="en-US" b="0" i="0" u="none" strike="noStrike" cap="none" dirty="0" smtClean="0">
              <a:solidFill>
                <a:schemeClr val="lt2"/>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265368"/>
            <a:ext cx="1257300" cy="977900"/>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2421202"/>
            <a:ext cx="1254376" cy="1184688"/>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3781401"/>
            <a:ext cx="1257300" cy="1050507"/>
          </a:xfrm>
          <a:prstGeom prst="rect">
            <a:avLst/>
          </a:prstGeom>
        </p:spPr>
      </p:pic>
    </p:spTree>
    <p:extLst>
      <p:ext uri="{BB962C8B-B14F-4D97-AF65-F5344CB8AC3E}">
        <p14:creationId xmlns:p14="http://schemas.microsoft.com/office/powerpoint/2010/main" val="351437164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3994" y="1296662"/>
            <a:ext cx="4218429" cy="3111599"/>
          </a:xfrm>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rgbClr val="000000"/>
              </a:buClr>
              <a:buFont typeface="Arial"/>
              <a:buNone/>
            </a:pPr>
            <a:endParaRPr b="0" i="0" u="none" strike="noStrike" cap="none" dirty="0">
              <a:solidFill>
                <a:srgbClr val="DBDBDB"/>
              </a:solidFill>
              <a:latin typeface="Arial"/>
              <a:ea typeface="Arial"/>
              <a:cs typeface="Arial"/>
              <a:sym typeface="Arial"/>
            </a:endParaRPr>
          </a:p>
        </p:txBody>
      </p:sp>
      <p:sp>
        <p:nvSpPr>
          <p:cNvPr id="4" name="Text Placeholder 2"/>
          <p:cNvSpPr txBox="1">
            <a:spLocks/>
          </p:cNvSpPr>
          <p:nvPr/>
        </p:nvSpPr>
        <p:spPr>
          <a:xfrm>
            <a:off x="457200" y="1500974"/>
            <a:ext cx="8686800" cy="318845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r>
              <a:rPr lang="en-US" sz="2000" b="1" dirty="0" smtClean="0"/>
              <a:t>App Developers </a:t>
            </a:r>
            <a:r>
              <a:rPr lang="en-US" sz="2000" dirty="0" smtClean="0"/>
              <a:t>can tail their application logs or dump the recent logs from the CF CLI, or stream these to a third party log archive and analysis services</a:t>
            </a:r>
          </a:p>
          <a:p>
            <a:pPr marL="342900" indent="-342900" algn="l">
              <a:buClr>
                <a:schemeClr val="bg2"/>
              </a:buClr>
              <a:buFont typeface="Arial"/>
              <a:buChar char="•"/>
            </a:pPr>
            <a:r>
              <a:rPr lang="en-US" sz="2000" b="1" dirty="0" smtClean="0"/>
              <a:t>Operators and administrators </a:t>
            </a:r>
            <a:r>
              <a:rPr lang="en-US" sz="2000" dirty="0" smtClean="0"/>
              <a:t>can access the </a:t>
            </a:r>
            <a:r>
              <a:rPr lang="en-US" sz="2000" dirty="0" err="1" smtClean="0"/>
              <a:t>Loggregator</a:t>
            </a:r>
            <a:r>
              <a:rPr lang="en-US" sz="2000" dirty="0" smtClean="0"/>
              <a:t> </a:t>
            </a:r>
            <a:r>
              <a:rPr lang="en-US" sz="2000" dirty="0" err="1" smtClean="0"/>
              <a:t>firehose</a:t>
            </a:r>
            <a:r>
              <a:rPr lang="en-US" sz="2000" dirty="0" smtClean="0"/>
              <a:t>, the combined stream of logs from all apps, plus metrics data from CF components</a:t>
            </a:r>
          </a:p>
          <a:p>
            <a:pPr marL="342900" indent="-342900" algn="l">
              <a:buClr>
                <a:schemeClr val="bg2"/>
              </a:buClr>
              <a:buFont typeface="Arial"/>
              <a:buChar char="•"/>
            </a:pPr>
            <a:r>
              <a:rPr lang="en-US" sz="2000" b="1" dirty="0" smtClean="0"/>
              <a:t>Operators</a:t>
            </a:r>
            <a:r>
              <a:rPr lang="en-US" sz="2000" dirty="0" smtClean="0"/>
              <a:t> can deploy ‘nozzles’ to the </a:t>
            </a:r>
            <a:r>
              <a:rPr lang="en-US" sz="2000" dirty="0" err="1" smtClean="0"/>
              <a:t>firehose</a:t>
            </a:r>
            <a:r>
              <a:rPr lang="en-US" sz="2000" dirty="0" smtClean="0"/>
              <a:t>. A nozzle listens to the </a:t>
            </a:r>
            <a:r>
              <a:rPr lang="en-US" sz="2000" dirty="0" err="1" smtClean="0"/>
              <a:t>firehose</a:t>
            </a:r>
            <a:r>
              <a:rPr lang="en-US" sz="2000" dirty="0" smtClean="0"/>
              <a:t> for specified events and metrics. </a:t>
            </a:r>
            <a:r>
              <a:rPr lang="en-US" sz="2000" dirty="0" err="1" smtClean="0"/>
              <a:t>E.g</a:t>
            </a:r>
            <a:r>
              <a:rPr lang="en-US" sz="2000" dirty="0" smtClean="0"/>
              <a:t> syslog or </a:t>
            </a:r>
            <a:r>
              <a:rPr lang="en-US" sz="2000" dirty="0" err="1" smtClean="0"/>
              <a:t>datadog</a:t>
            </a:r>
            <a:r>
              <a:rPr lang="en-US" sz="2000" dirty="0" smtClean="0"/>
              <a:t> nozzle</a:t>
            </a:r>
            <a:endParaRPr lang="en-US" sz="2000" dirty="0"/>
          </a:p>
        </p:txBody>
      </p:sp>
    </p:spTree>
    <p:extLst>
      <p:ext uri="{BB962C8B-B14F-4D97-AF65-F5344CB8AC3E}">
        <p14:creationId xmlns:p14="http://schemas.microsoft.com/office/powerpoint/2010/main" val="186945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36" y="1369867"/>
            <a:ext cx="6350825" cy="3179041"/>
          </a:xfrm>
          <a:prstGeom prst="rect">
            <a:avLst/>
          </a:prstGeom>
          <a:noFill/>
          <a:ln>
            <a:noFill/>
          </a:ln>
        </p:spPr>
      </p:pic>
    </p:spTree>
    <p:extLst>
      <p:ext uri="{BB962C8B-B14F-4D97-AF65-F5344CB8AC3E}">
        <p14:creationId xmlns:p14="http://schemas.microsoft.com/office/powerpoint/2010/main" val="2935152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fontScale="700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Troubleshooting</a:t>
            </a:r>
          </a:p>
          <a:p>
            <a:r>
              <a:rPr lang="en-US" dirty="0" smtClean="0"/>
              <a:t>Basic Services Overview</a:t>
            </a:r>
          </a:p>
          <a:p>
            <a:r>
              <a:rPr lang="en-US" dirty="0" smtClean="0"/>
              <a:t>Blue/Green Upgrades and DB Migrations</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312551"/>
            <a:ext cx="6888312" cy="2743200"/>
          </a:xfrm>
          <a:prstGeom prst="rect">
            <a:avLst/>
          </a:prstGeom>
        </p:spPr>
      </p:pic>
    </p:spTree>
    <p:extLst>
      <p:ext uri="{BB962C8B-B14F-4D97-AF65-F5344CB8AC3E}">
        <p14:creationId xmlns:p14="http://schemas.microsoft.com/office/powerpoint/2010/main" val="214430648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5451063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26232617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072461"/>
            <a:ext cx="8229600" cy="3355848"/>
          </a:xfrm>
        </p:spPr>
      </p:pic>
    </p:spTree>
    <p:extLst>
      <p:ext uri="{BB962C8B-B14F-4D97-AF65-F5344CB8AC3E}">
        <p14:creationId xmlns:p14="http://schemas.microsoft.com/office/powerpoint/2010/main" val="289408198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Domains and routes</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0" y="1108074"/>
            <a:ext cx="4098703" cy="3146166"/>
          </a:xfrm>
          <a:prstGeom prst="rect">
            <a:avLst/>
          </a:prstGeom>
        </p:spPr>
        <p:txBody>
          <a:bodyPr>
            <a:normAutofit fontScale="92500" lnSpcReduction="10000"/>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309546"/>
            <a:ext cx="4448770" cy="2185437"/>
          </a:xfrm>
          <a:prstGeom prst="rect">
            <a:avLst/>
          </a:prstGeom>
        </p:spPr>
      </p:pic>
      <p:sp>
        <p:nvSpPr>
          <p:cNvPr id="6" name="Rectangle 5"/>
          <p:cNvSpPr/>
          <p:nvPr/>
        </p:nvSpPr>
        <p:spPr>
          <a:xfrm>
            <a:off x="5639374" y="2939777"/>
            <a:ext cx="1003542" cy="222038"/>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62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108074"/>
            <a:ext cx="4320726" cy="3146166"/>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492093"/>
            <a:ext cx="4210780" cy="1766895"/>
          </a:xfrm>
          <a:prstGeom prst="rect">
            <a:avLst/>
          </a:prstGeom>
        </p:spPr>
      </p:pic>
    </p:spTree>
    <p:extLst>
      <p:ext uri="{BB962C8B-B14F-4D97-AF65-F5344CB8AC3E}">
        <p14:creationId xmlns:p14="http://schemas.microsoft.com/office/powerpoint/2010/main" val="9799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00" y="1108074"/>
            <a:ext cx="3716825" cy="3082925"/>
          </a:xfrm>
          <a:prstGeom prst="rect">
            <a:avLst/>
          </a:prstGeom>
        </p:spPr>
        <p:txBody>
          <a:bodyPr>
            <a:normAutofit lnSpcReduction="10000"/>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5" y="1108074"/>
            <a:ext cx="4320535" cy="2630035"/>
          </a:xfrm>
          <a:prstGeom prst="rect">
            <a:avLst/>
          </a:prstGeom>
        </p:spPr>
      </p:pic>
      <p:sp>
        <p:nvSpPr>
          <p:cNvPr id="6" name="Rectangle 5"/>
          <p:cNvSpPr/>
          <p:nvPr/>
        </p:nvSpPr>
        <p:spPr>
          <a:xfrm>
            <a:off x="5079877" y="3321682"/>
            <a:ext cx="1056827" cy="337497"/>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174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755469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18830"/>
            <a:ext cx="8074491" cy="2079486"/>
          </a:xfrm>
          <a:prstGeom prst="rect">
            <a:avLst/>
          </a:prstGeom>
        </p:spPr>
      </p:pic>
    </p:spTree>
    <p:extLst>
      <p:ext uri="{BB962C8B-B14F-4D97-AF65-F5344CB8AC3E}">
        <p14:creationId xmlns:p14="http://schemas.microsoft.com/office/powerpoint/2010/main" val="40101688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2864117"/>
            <a:ext cx="7439366" cy="1212493"/>
          </a:xfrm>
          <a:prstGeom prst="rect">
            <a:avLst/>
          </a:prstGeom>
        </p:spPr>
      </p:pic>
    </p:spTree>
    <p:extLst>
      <p:ext uri="{BB962C8B-B14F-4D97-AF65-F5344CB8AC3E}">
        <p14:creationId xmlns:p14="http://schemas.microsoft.com/office/powerpoint/2010/main" val="42140092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2603724"/>
            <a:ext cx="7542146" cy="1730449"/>
          </a:xfrm>
          <a:prstGeom prst="rect">
            <a:avLst/>
          </a:prstGeom>
        </p:spPr>
      </p:pic>
    </p:spTree>
    <p:extLst>
      <p:ext uri="{BB962C8B-B14F-4D97-AF65-F5344CB8AC3E}">
        <p14:creationId xmlns:p14="http://schemas.microsoft.com/office/powerpoint/2010/main" val="32021553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11" y="2855958"/>
            <a:ext cx="7832957" cy="1906492"/>
          </a:xfrm>
          <a:prstGeom prst="rect">
            <a:avLst/>
          </a:prstGeom>
        </p:spPr>
      </p:pic>
    </p:spTree>
    <p:extLst>
      <p:ext uri="{BB962C8B-B14F-4D97-AF65-F5344CB8AC3E}">
        <p14:creationId xmlns:p14="http://schemas.microsoft.com/office/powerpoint/2010/main" val="377358810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1" y="1358557"/>
            <a:ext cx="4938795" cy="3488267"/>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1519424"/>
            <a:ext cx="1845732" cy="495800"/>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21" y="3123670"/>
            <a:ext cx="2879341" cy="1582982"/>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098976"/>
            <a:ext cx="0" cy="948819"/>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17" y="1508385"/>
            <a:ext cx="2132395" cy="307777"/>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04958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2282652"/>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67" y="2527535"/>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089" y="2753862"/>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15" y="1926972"/>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1745650"/>
            <a:ext cx="141958" cy="181322"/>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147527" y="3190335"/>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8079064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a Service?</a:t>
            </a:r>
            <a:endParaRPr lang="en-US" dirty="0">
              <a:solidFill>
                <a:schemeClr val="accent1"/>
              </a:solidFill>
            </a:endParaRPr>
          </a:p>
        </p:txBody>
      </p:sp>
      <p:sp>
        <p:nvSpPr>
          <p:cNvPr id="3" name="Text Placeholder 2"/>
          <p:cNvSpPr>
            <a:spLocks noGrp="1"/>
          </p:cNvSpPr>
          <p:nvPr>
            <p:ph sz="quarter" idx="10"/>
          </p:nvPr>
        </p:nvSpPr>
        <p:spPr>
          <a:xfrm>
            <a:off x="457200" y="1108074"/>
            <a:ext cx="4445123" cy="3082925"/>
          </a:xfrm>
          <a:prstGeom prst="rect">
            <a:avLst/>
          </a:prstGeom>
        </p:spPr>
        <p:txBody>
          <a:bodyPr>
            <a:normAutofit/>
          </a:bodyPr>
          <a:lstStyle/>
          <a:p>
            <a:pPr marL="342900" indent="-342900">
              <a:buClr>
                <a:schemeClr val="bg2"/>
              </a:buClr>
              <a:buFont typeface="Arial"/>
              <a:buChar char="•"/>
            </a:pPr>
            <a:r>
              <a:rPr lang="en-US" sz="2000" dirty="0" smtClean="0"/>
              <a:t>Allows </a:t>
            </a:r>
            <a:r>
              <a:rPr lang="en-US" sz="2000" dirty="0"/>
              <a:t>resources to be easily provisioned on-</a:t>
            </a:r>
            <a:r>
              <a:rPr lang="en-US" sz="2000" dirty="0" smtClean="0"/>
              <a:t>demand</a:t>
            </a:r>
          </a:p>
          <a:p>
            <a:pPr marL="342900" indent="-342900">
              <a:buClr>
                <a:schemeClr val="bg2"/>
              </a:buClr>
              <a:buFont typeface="Arial"/>
              <a:buChar char="•"/>
            </a:pPr>
            <a:r>
              <a:rPr lang="en-US" sz="2000" dirty="0" smtClean="0"/>
              <a:t>Typically middleware </a:t>
            </a:r>
            <a:r>
              <a:rPr lang="en-US" sz="2000" dirty="0"/>
              <a:t>and other “components” </a:t>
            </a:r>
            <a:r>
              <a:rPr lang="en-US" sz="2000" dirty="0" smtClean="0"/>
              <a:t>necessary for applications</a:t>
            </a:r>
          </a:p>
          <a:p>
            <a:pPr marL="342900" indent="-342900">
              <a:buClr>
                <a:schemeClr val="bg2"/>
              </a:buClr>
              <a:buFont typeface="Arial"/>
              <a:buChar char="•"/>
            </a:pPr>
            <a:r>
              <a:rPr lang="en-US" sz="2000" dirty="0" smtClean="0"/>
              <a:t>Can be a persistent, </a:t>
            </a:r>
            <a:r>
              <a:rPr lang="en-US" sz="2000" dirty="0" err="1" smtClean="0"/>
              <a:t>stateful</a:t>
            </a:r>
            <a:r>
              <a:rPr lang="en-US" sz="2000" dirty="0" smtClean="0"/>
              <a:t> layer</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189852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611" y="1212927"/>
            <a:ext cx="5252014" cy="2952221"/>
          </a:xfrm>
          <a:prstGeom prst="rect">
            <a:avLst/>
          </a:prstGeom>
        </p:spPr>
      </p:pic>
      <p:sp>
        <p:nvSpPr>
          <p:cNvPr id="2" name="Title 1"/>
          <p:cNvSpPr>
            <a:spLocks noGrp="1"/>
          </p:cNvSpPr>
          <p:nvPr>
            <p:ph type="title"/>
          </p:nvPr>
        </p:nvSpPr>
        <p:spPr/>
        <p:txBody>
          <a:bodyPr/>
          <a:lstStyle/>
          <a:p>
            <a:r>
              <a:rPr lang="en-US" dirty="0" smtClean="0">
                <a:solidFill>
                  <a:srgbClr val="138A7E"/>
                </a:solidFill>
              </a:rPr>
              <a:t>Two Types of Services</a:t>
            </a:r>
            <a:endParaRPr lang="en-US" dirty="0">
              <a:solidFill>
                <a:srgbClr val="138A7E"/>
              </a:solidFill>
            </a:endParaRPr>
          </a:p>
        </p:txBody>
      </p:sp>
      <p:sp>
        <p:nvSpPr>
          <p:cNvPr id="6" name="Text Placeholder 2"/>
          <p:cNvSpPr txBox="1">
            <a:spLocks/>
          </p:cNvSpPr>
          <p:nvPr/>
        </p:nvSpPr>
        <p:spPr>
          <a:xfrm>
            <a:off x="5423626" y="1204625"/>
            <a:ext cx="3551658" cy="33935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chemeClr val="bg2"/>
              </a:buClr>
              <a:buSzPct val="100000"/>
              <a:buFont typeface="Arial"/>
              <a:buChar char="•"/>
            </a:pPr>
            <a:r>
              <a:rPr lang="en-US" sz="2400" b="1" dirty="0" smtClean="0">
                <a:solidFill>
                  <a:schemeClr val="bg1"/>
                </a:solidFill>
              </a:rPr>
              <a:t>Managed</a:t>
            </a:r>
            <a:r>
              <a:rPr lang="en-US" sz="2400" dirty="0" smtClean="0">
                <a:solidFill>
                  <a:schemeClr val="bg1"/>
                </a:solidFill>
              </a:rPr>
              <a:t> - Fully integrated, with fully lifecycle management</a:t>
            </a:r>
          </a:p>
          <a:p>
            <a:pPr marL="342900" indent="-342900">
              <a:buClr>
                <a:schemeClr val="bg2"/>
              </a:buClr>
              <a:buSzPct val="100000"/>
              <a:buFont typeface="Arial"/>
              <a:buChar char="•"/>
            </a:pPr>
            <a:endParaRPr lang="en-US" sz="2400" dirty="0">
              <a:solidFill>
                <a:schemeClr val="bg1"/>
              </a:solidFill>
            </a:endParaRPr>
          </a:p>
          <a:p>
            <a:pPr marL="342900" indent="-342900">
              <a:buClr>
                <a:schemeClr val="bg2"/>
              </a:buClr>
              <a:buSzPct val="100000"/>
              <a:buFont typeface="Arial"/>
              <a:buChar char="•"/>
            </a:pPr>
            <a:r>
              <a:rPr lang="en-US" sz="2400" b="1" dirty="0" smtClean="0">
                <a:solidFill>
                  <a:schemeClr val="bg1"/>
                </a:solidFill>
              </a:rPr>
              <a:t>User-Provided </a:t>
            </a:r>
            <a:r>
              <a:rPr lang="en-US" sz="2400" dirty="0" smtClean="0">
                <a:solidFill>
                  <a:schemeClr val="bg1"/>
                </a:solidFill>
              </a:rPr>
              <a:t>– Created and managed external to the platform</a:t>
            </a:r>
            <a:endParaRPr lang="en-US" sz="2400" dirty="0">
              <a:solidFill>
                <a:schemeClr val="bg1"/>
              </a:solidFill>
            </a:endParaRPr>
          </a:p>
        </p:txBody>
      </p:sp>
    </p:spTree>
    <p:extLst>
      <p:ext uri="{BB962C8B-B14F-4D97-AF65-F5344CB8AC3E}">
        <p14:creationId xmlns:p14="http://schemas.microsoft.com/office/powerpoint/2010/main" val="1598334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09" y="1136144"/>
            <a:ext cx="5828553" cy="3541689"/>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48027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998561"/>
            <a:ext cx="6524842" cy="310777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4286951"/>
            <a:ext cx="8242200" cy="3386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600" b="0" i="0" u="none" strike="noStrike" cap="small" dirty="0">
                <a:solidFill>
                  <a:schemeClr val="accent1"/>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2425659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CF Push, Bind and scale</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 and </a:t>
            </a:r>
            <a:r>
              <a:rPr lang="en-US" b="1" cap="all" dirty="0" err="1" smtClean="0">
                <a:solidFill>
                  <a:srgbClr val="138A7E"/>
                </a:solidFill>
              </a:rPr>
              <a:t>db</a:t>
            </a:r>
            <a:r>
              <a:rPr lang="en-US" b="1" cap="all" dirty="0" smtClean="0">
                <a:solidFill>
                  <a:srgbClr val="138A7E"/>
                </a:solidFill>
              </a:rPr>
              <a:t> migration</a:t>
            </a:r>
            <a:endParaRPr lang="en" sz="2100" b="1" cap="all" dirty="0">
              <a:solidFill>
                <a:srgbClr val="138A7E"/>
              </a:solidFill>
            </a:endParaRPr>
          </a:p>
        </p:txBody>
      </p:sp>
    </p:spTree>
    <p:extLst>
      <p:ext uri="{BB962C8B-B14F-4D97-AF65-F5344CB8AC3E}">
        <p14:creationId xmlns:p14="http://schemas.microsoft.com/office/powerpoint/2010/main" val="39516580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6947616"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87" y="1241297"/>
            <a:ext cx="8583559" cy="229354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Blue-Green deployment is an approach to upgrading application with minimal downtime.</a:t>
            </a:r>
          </a:p>
          <a:p>
            <a:pPr marL="342900" lvl="1" indent="-342900">
              <a:buClr>
                <a:schemeClr val="bg2"/>
              </a:buClr>
              <a:buFont typeface="Arial"/>
              <a:buChar char="•"/>
            </a:pPr>
            <a:r>
              <a:rPr lang="en-US" sz="2000" dirty="0" smtClean="0">
                <a:solidFill>
                  <a:srgbClr val="FFFFFF"/>
                </a:solidFill>
              </a:rPr>
              <a:t>It also enables easy rollback to the old version if the new version experiences problems</a:t>
            </a:r>
          </a:p>
          <a:p>
            <a:pPr marL="342900" lvl="1" indent="-342900">
              <a:buClr>
                <a:schemeClr val="bg2"/>
              </a:buClr>
              <a:buFont typeface="Arial"/>
              <a:buChar char="•"/>
            </a:pPr>
            <a:r>
              <a:rPr lang="en-US" sz="2000" dirty="0" smtClean="0">
                <a:solidFill>
                  <a:srgbClr val="FFFFFF"/>
                </a:solidFill>
              </a:rPr>
              <a:t>It works by keeping both versions online, and switching from the old version to the new version</a:t>
            </a:r>
          </a:p>
        </p:txBody>
      </p:sp>
      <p:sp>
        <p:nvSpPr>
          <p:cNvPr id="2" name="Rectangle 1"/>
          <p:cNvSpPr/>
          <p:nvPr/>
        </p:nvSpPr>
        <p:spPr>
          <a:xfrm>
            <a:off x="2735318" y="353483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2735318" y="418460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971560" y="378352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3454913"/>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1" name="TextBox 10"/>
          <p:cNvSpPr txBox="1"/>
          <p:nvPr/>
        </p:nvSpPr>
        <p:spPr>
          <a:xfrm>
            <a:off x="2735318" y="4681968"/>
            <a:ext cx="1070336" cy="369332"/>
          </a:xfrm>
          <a:prstGeom prst="rect">
            <a:avLst/>
          </a:prstGeom>
          <a:noFill/>
        </p:spPr>
        <p:txBody>
          <a:bodyPr wrap="square" rtlCol="0">
            <a:spAutoFit/>
          </a:bodyPr>
          <a:lstStyle/>
          <a:p>
            <a:pPr algn="ctr"/>
            <a:r>
              <a:rPr lang="en-US" dirty="0" smtClean="0">
                <a:solidFill>
                  <a:srgbClr val="FFFFFF"/>
                </a:solidFill>
              </a:rPr>
              <a:t>Before</a:t>
            </a:r>
          </a:p>
        </p:txBody>
      </p:sp>
      <p:sp>
        <p:nvSpPr>
          <p:cNvPr id="12" name="Rectangle 11"/>
          <p:cNvSpPr/>
          <p:nvPr/>
        </p:nvSpPr>
        <p:spPr>
          <a:xfrm>
            <a:off x="5880583" y="3481546"/>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3" name="Rectangle 12"/>
          <p:cNvSpPr/>
          <p:nvPr/>
        </p:nvSpPr>
        <p:spPr>
          <a:xfrm>
            <a:off x="5880583" y="413131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4" name="Straight Arrow Connector 13"/>
          <p:cNvCxnSpPr/>
          <p:nvPr/>
        </p:nvCxnSpPr>
        <p:spPr>
          <a:xfrm>
            <a:off x="5116825" y="438200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4053400"/>
            <a:ext cx="829148" cy="646331"/>
          </a:xfrm>
          <a:prstGeom prst="rect">
            <a:avLst/>
          </a:prstGeom>
          <a:noFill/>
        </p:spPr>
        <p:txBody>
          <a:bodyPr wrap="none" rtlCol="0">
            <a:spAutoFit/>
          </a:bodyPr>
          <a:lstStyle/>
          <a:p>
            <a:r>
              <a:rPr lang="en-US" dirty="0">
                <a:solidFill>
                  <a:srgbClr val="FFFFFF"/>
                </a:solidFill>
              </a:rPr>
              <a:t>l</a:t>
            </a:r>
            <a:r>
              <a:rPr lang="en-US" dirty="0" smtClean="0">
                <a:solidFill>
                  <a:srgbClr val="FFFFFF"/>
                </a:solidFill>
              </a:rPr>
              <a:t>ive</a:t>
            </a:r>
          </a:p>
          <a:p>
            <a:r>
              <a:rPr lang="en-US" dirty="0" smtClean="0">
                <a:solidFill>
                  <a:srgbClr val="FFFFFF"/>
                </a:solidFill>
              </a:rPr>
              <a:t>traffic</a:t>
            </a:r>
          </a:p>
        </p:txBody>
      </p:sp>
      <p:sp>
        <p:nvSpPr>
          <p:cNvPr id="16" name="TextBox 15"/>
          <p:cNvSpPr txBox="1"/>
          <p:nvPr/>
        </p:nvSpPr>
        <p:spPr>
          <a:xfrm>
            <a:off x="5880583" y="4628676"/>
            <a:ext cx="1070336" cy="369332"/>
          </a:xfrm>
          <a:prstGeom prst="rect">
            <a:avLst/>
          </a:prstGeom>
          <a:noFill/>
        </p:spPr>
        <p:txBody>
          <a:bodyPr wrap="square" rtlCol="0">
            <a:spAutoFit/>
          </a:bodyPr>
          <a:lstStyle/>
          <a:p>
            <a:pPr algn="ctr"/>
            <a:r>
              <a:rPr lang="en-US" dirty="0" smtClean="0">
                <a:solidFill>
                  <a:srgbClr val="FFFFFF"/>
                </a:solidFill>
              </a:rPr>
              <a:t>After</a:t>
            </a:r>
          </a:p>
        </p:txBody>
      </p:sp>
    </p:spTree>
    <p:extLst>
      <p:ext uri="{BB962C8B-B14F-4D97-AF65-F5344CB8AC3E}">
        <p14:creationId xmlns:p14="http://schemas.microsoft.com/office/powerpoint/2010/main" val="30614325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175258"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87" y="1241298"/>
            <a:ext cx="8583559" cy="1609664"/>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smtClean="0">
                <a:solidFill>
                  <a:srgbClr val="FFFFFF"/>
                </a:solidFill>
              </a:rPr>
              <a:t>Main idea: you always want </a:t>
            </a:r>
            <a:r>
              <a:rPr lang="en-US" sz="2000" b="1" i="1" dirty="0" err="1" smtClean="0">
                <a:solidFill>
                  <a:srgbClr val="FFFFFF"/>
                </a:solidFill>
              </a:rPr>
              <a:t>myapp.cfapps.io</a:t>
            </a:r>
            <a:r>
              <a:rPr lang="en-US" sz="2000" i="1" dirty="0" smtClean="0">
                <a:solidFill>
                  <a:srgbClr val="FFFFFF"/>
                </a:solidFill>
              </a:rPr>
              <a:t> </a:t>
            </a:r>
            <a:r>
              <a:rPr lang="en-US" sz="2000" dirty="0" smtClean="0">
                <a:solidFill>
                  <a:srgbClr val="FFFFFF"/>
                </a:solidFill>
              </a:rPr>
              <a:t>to be good</a:t>
            </a:r>
          </a:p>
          <a:p>
            <a:pPr marL="342900" lvl="1" indent="-342900">
              <a:buClr>
                <a:schemeClr val="bg2"/>
              </a:buClr>
              <a:buFont typeface="Arial"/>
              <a:buChar char="•"/>
            </a:pPr>
            <a:r>
              <a:rPr lang="en-US" sz="2000" dirty="0" smtClean="0">
                <a:solidFill>
                  <a:srgbClr val="FFFFFF"/>
                </a:solidFill>
              </a:rPr>
              <a:t>Use routes to achieve this</a:t>
            </a:r>
          </a:p>
          <a:p>
            <a:pPr marL="342900" lvl="1" indent="-342900">
              <a:buClr>
                <a:schemeClr val="bg2"/>
              </a:buClr>
              <a:buFont typeface="Arial"/>
              <a:buChar char="•"/>
            </a:pPr>
            <a:r>
              <a:rPr lang="en-US" sz="2000" dirty="0" smtClean="0">
                <a:solidFill>
                  <a:srgbClr val="FFFFFF"/>
                </a:solidFill>
              </a:rPr>
              <a:t>Because you are in a single space, multiple application can use the same routes</a:t>
            </a:r>
          </a:p>
        </p:txBody>
      </p:sp>
      <p:sp>
        <p:nvSpPr>
          <p:cNvPr id="2" name="Rectangle 1"/>
          <p:cNvSpPr/>
          <p:nvPr/>
        </p:nvSpPr>
        <p:spPr>
          <a:xfrm>
            <a:off x="1906170"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6" name="Rectangle 5"/>
          <p:cNvSpPr/>
          <p:nvPr/>
        </p:nvSpPr>
        <p:spPr>
          <a:xfrm>
            <a:off x="1906170"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7" name="Straight Arrow Connector 6"/>
          <p:cNvCxnSpPr>
            <a:endCxn id="2" idx="1"/>
          </p:cNvCxnSpPr>
          <p:nvPr/>
        </p:nvCxnSpPr>
        <p:spPr>
          <a:xfrm>
            <a:off x="1142412" y="323286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67" y="290425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11" name="TextBox 10"/>
          <p:cNvSpPr txBox="1"/>
          <p:nvPr/>
        </p:nvSpPr>
        <p:spPr>
          <a:xfrm>
            <a:off x="745996" y="4197342"/>
            <a:ext cx="2619866" cy="523220"/>
          </a:xfrm>
          <a:prstGeom prst="rect">
            <a:avLst/>
          </a:prstGeom>
          <a:noFill/>
        </p:spPr>
        <p:txBody>
          <a:bodyPr wrap="square" rtlCol="0">
            <a:spAutoFit/>
          </a:bodyPr>
          <a:lstStyle/>
          <a:p>
            <a:pPr algn="ctr"/>
            <a:r>
              <a:rPr lang="en-US" sz="1400" dirty="0" smtClean="0">
                <a:solidFill>
                  <a:srgbClr val="FFFFFF"/>
                </a:solidFill>
              </a:rPr>
              <a:t>Before</a:t>
            </a:r>
          </a:p>
          <a:p>
            <a:pPr algn="ctr"/>
            <a:r>
              <a:rPr lang="en-US" sz="1400" dirty="0" smtClean="0">
                <a:solidFill>
                  <a:srgbClr val="FFFFFF"/>
                </a:solidFill>
              </a:rPr>
              <a:t>(working on version 1.1)</a:t>
            </a:r>
          </a:p>
        </p:txBody>
      </p:sp>
      <p:sp>
        <p:nvSpPr>
          <p:cNvPr id="17" name="TextBox 16"/>
          <p:cNvSpPr txBox="1"/>
          <p:nvPr/>
        </p:nvSpPr>
        <p:spPr>
          <a:xfrm>
            <a:off x="325989" y="3633943"/>
            <a:ext cx="1622034" cy="276999"/>
          </a:xfrm>
          <a:prstGeom prst="rect">
            <a:avLst/>
          </a:prstGeom>
          <a:noFill/>
        </p:spPr>
        <p:txBody>
          <a:bodyPr wrap="none" rtlCol="0">
            <a:spAutoFit/>
          </a:bodyPr>
          <a:lstStyle/>
          <a:p>
            <a:r>
              <a:rPr lang="en-US" sz="1200" dirty="0" err="1" smtClean="0">
                <a:solidFill>
                  <a:srgbClr val="FFFFFF"/>
                </a:solidFill>
              </a:rPr>
              <a:t>myappdev.cfapps.io</a:t>
            </a:r>
            <a:endParaRPr lang="en-US" sz="1200" dirty="0" smtClean="0">
              <a:solidFill>
                <a:srgbClr val="FFFFFF"/>
              </a:solidFill>
            </a:endParaRPr>
          </a:p>
        </p:txBody>
      </p:sp>
      <p:cxnSp>
        <p:nvCxnSpPr>
          <p:cNvPr id="18" name="Straight Arrow Connector 17"/>
          <p:cNvCxnSpPr/>
          <p:nvPr/>
        </p:nvCxnSpPr>
        <p:spPr>
          <a:xfrm>
            <a:off x="1142412"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295752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0" name="Rectangle 19"/>
          <p:cNvSpPr/>
          <p:nvPr/>
        </p:nvSpPr>
        <p:spPr>
          <a:xfrm>
            <a:off x="4847173" y="360729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21" name="Straight Arrow Connector 20"/>
          <p:cNvCxnSpPr>
            <a:endCxn id="19" idx="1"/>
          </p:cNvCxnSpPr>
          <p:nvPr/>
        </p:nvCxnSpPr>
        <p:spPr>
          <a:xfrm>
            <a:off x="4083415" y="320621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70" y="2877603"/>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3" name="TextBox 22"/>
          <p:cNvSpPr txBox="1"/>
          <p:nvPr/>
        </p:nvSpPr>
        <p:spPr>
          <a:xfrm>
            <a:off x="3686999" y="4170692"/>
            <a:ext cx="2619866" cy="523220"/>
          </a:xfrm>
          <a:prstGeom prst="rect">
            <a:avLst/>
          </a:prstGeom>
          <a:noFill/>
        </p:spPr>
        <p:txBody>
          <a:bodyPr wrap="square" rtlCol="0">
            <a:spAutoFit/>
          </a:bodyPr>
          <a:lstStyle/>
          <a:p>
            <a:pPr algn="ctr"/>
            <a:r>
              <a:rPr lang="en-US" sz="1400" dirty="0" smtClean="0">
                <a:solidFill>
                  <a:srgbClr val="FFFFFF"/>
                </a:solidFill>
              </a:rPr>
              <a:t>During</a:t>
            </a:r>
          </a:p>
          <a:p>
            <a:pPr algn="ctr"/>
            <a:r>
              <a:rPr lang="en-US" sz="1400" dirty="0" smtClean="0">
                <a:solidFill>
                  <a:srgbClr val="FFFFFF"/>
                </a:solidFill>
              </a:rPr>
              <a:t>(version 1.1 is ready)</a:t>
            </a:r>
          </a:p>
        </p:txBody>
      </p:sp>
      <p:sp>
        <p:nvSpPr>
          <p:cNvPr id="24" name="TextBox 23"/>
          <p:cNvSpPr txBox="1"/>
          <p:nvPr/>
        </p:nvSpPr>
        <p:spPr>
          <a:xfrm>
            <a:off x="3497898" y="360729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5" name="Straight Arrow Connector 24"/>
          <p:cNvCxnSpPr/>
          <p:nvPr/>
        </p:nvCxnSpPr>
        <p:spPr>
          <a:xfrm>
            <a:off x="4083415" y="388429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2984178"/>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7" name="Rectangle 26"/>
          <p:cNvSpPr/>
          <p:nvPr/>
        </p:nvSpPr>
        <p:spPr>
          <a:xfrm>
            <a:off x="7684308" y="363394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0" name="TextBox 29"/>
          <p:cNvSpPr txBox="1"/>
          <p:nvPr/>
        </p:nvSpPr>
        <p:spPr>
          <a:xfrm>
            <a:off x="6524134" y="4197342"/>
            <a:ext cx="2619866" cy="523220"/>
          </a:xfrm>
          <a:prstGeom prst="rect">
            <a:avLst/>
          </a:prstGeom>
          <a:noFill/>
        </p:spPr>
        <p:txBody>
          <a:bodyPr wrap="square" rtlCol="0">
            <a:spAutoFit/>
          </a:bodyPr>
          <a:lstStyle/>
          <a:p>
            <a:pPr algn="ctr"/>
            <a:r>
              <a:rPr lang="en-US" sz="1400" dirty="0" smtClean="0">
                <a:solidFill>
                  <a:srgbClr val="FFFFFF"/>
                </a:solidFill>
              </a:rPr>
              <a:t>After</a:t>
            </a:r>
          </a:p>
          <a:p>
            <a:pPr algn="ctr"/>
            <a:r>
              <a:rPr lang="en-US" sz="1400" dirty="0" smtClean="0">
                <a:solidFill>
                  <a:srgbClr val="FFFFFF"/>
                </a:solidFill>
              </a:rPr>
              <a:t>(done with version 1.0)</a:t>
            </a:r>
          </a:p>
        </p:txBody>
      </p:sp>
      <p:sp>
        <p:nvSpPr>
          <p:cNvPr id="31" name="TextBox 30"/>
          <p:cNvSpPr txBox="1"/>
          <p:nvPr/>
        </p:nvSpPr>
        <p:spPr>
          <a:xfrm>
            <a:off x="6302499" y="363394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2" name="Straight Arrow Connector 31"/>
          <p:cNvCxnSpPr/>
          <p:nvPr/>
        </p:nvCxnSpPr>
        <p:spPr>
          <a:xfrm>
            <a:off x="6920550" y="391094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922565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407953"/>
            <a:ext cx="9269618" cy="585514"/>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87" y="1241298"/>
            <a:ext cx="8583559" cy="1734006"/>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chemeClr val="bg2"/>
              </a:buClr>
              <a:buFont typeface="Arial"/>
              <a:buChar char="•"/>
            </a:pPr>
            <a:r>
              <a:rPr lang="en-US" sz="2000" dirty="0">
                <a:solidFill>
                  <a:srgbClr val="FFFFFF"/>
                </a:solidFill>
              </a:rPr>
              <a:t>Start with four instance of blue, one instance of green</a:t>
            </a:r>
          </a:p>
          <a:p>
            <a:pPr marL="742950" lvl="2" indent="-342900">
              <a:buClr>
                <a:schemeClr val="bg2"/>
              </a:buClr>
            </a:pPr>
            <a:r>
              <a:rPr lang="en-US" sz="1600" dirty="0">
                <a:solidFill>
                  <a:srgbClr val="FFFFFF"/>
                </a:solidFill>
              </a:rPr>
              <a:t>80% of traffic will use version 1.0</a:t>
            </a:r>
          </a:p>
          <a:p>
            <a:pPr marL="342900" lvl="1" indent="-342900">
              <a:buClr>
                <a:schemeClr val="bg2"/>
              </a:buClr>
              <a:buFont typeface="Arial"/>
              <a:buChar char="•"/>
            </a:pPr>
            <a:r>
              <a:rPr lang="en-US" sz="2000" dirty="0" smtClean="0">
                <a:solidFill>
                  <a:srgbClr val="FFFFFF"/>
                </a:solidFill>
              </a:rPr>
              <a:t>Decrease blue instance, increase green instances as confidence builds</a:t>
            </a:r>
            <a:endParaRPr lang="en-US" sz="2000" dirty="0">
              <a:solidFill>
                <a:srgbClr val="FFFFFF"/>
              </a:solidFill>
            </a:endParaRPr>
          </a:p>
        </p:txBody>
      </p:sp>
      <p:sp>
        <p:nvSpPr>
          <p:cNvPr id="17" name="Rectangle 16"/>
          <p:cNvSpPr/>
          <p:nvPr/>
        </p:nvSpPr>
        <p:spPr>
          <a:xfrm>
            <a:off x="2786804" y="3064111"/>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18" name="Rectangle 17"/>
          <p:cNvSpPr/>
          <p:nvPr/>
        </p:nvSpPr>
        <p:spPr>
          <a:xfrm>
            <a:off x="2786804" y="3811573"/>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cxnSp>
        <p:nvCxnSpPr>
          <p:cNvPr id="19" name="Straight Arrow Connector 18"/>
          <p:cNvCxnSpPr>
            <a:endCxn id="17" idx="1"/>
          </p:cNvCxnSpPr>
          <p:nvPr/>
        </p:nvCxnSpPr>
        <p:spPr>
          <a:xfrm>
            <a:off x="2023046" y="3312794"/>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01" y="2984186"/>
            <a:ext cx="1381809" cy="276999"/>
          </a:xfrm>
          <a:prstGeom prst="rect">
            <a:avLst/>
          </a:prstGeom>
          <a:noFill/>
        </p:spPr>
        <p:txBody>
          <a:bodyPr wrap="none" rtlCol="0">
            <a:spAutoFit/>
          </a:bodyPr>
          <a:lstStyle/>
          <a:p>
            <a:r>
              <a:rPr lang="en-US" sz="1200" dirty="0" err="1">
                <a:solidFill>
                  <a:srgbClr val="FFFFFF"/>
                </a:solidFill>
              </a:rPr>
              <a:t>m</a:t>
            </a:r>
            <a:r>
              <a:rPr lang="en-US" sz="1200" dirty="0" err="1" smtClean="0">
                <a:solidFill>
                  <a:srgbClr val="FFFFFF"/>
                </a:solidFill>
              </a:rPr>
              <a:t>yapp.cfapps.io</a:t>
            </a:r>
            <a:endParaRPr lang="en-US" sz="1200" dirty="0" smtClean="0">
              <a:solidFill>
                <a:srgbClr val="FFFFFF"/>
              </a:solidFill>
            </a:endParaRPr>
          </a:p>
        </p:txBody>
      </p:sp>
      <p:sp>
        <p:nvSpPr>
          <p:cNvPr id="22" name="TextBox 21"/>
          <p:cNvSpPr txBox="1"/>
          <p:nvPr/>
        </p:nvSpPr>
        <p:spPr>
          <a:xfrm>
            <a:off x="1437529" y="3811573"/>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23" name="Straight Arrow Connector 22"/>
          <p:cNvCxnSpPr/>
          <p:nvPr/>
        </p:nvCxnSpPr>
        <p:spPr>
          <a:xfrm>
            <a:off x="2023046" y="4088572"/>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301250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29" name="Rectangle 28"/>
          <p:cNvSpPr/>
          <p:nvPr/>
        </p:nvSpPr>
        <p:spPr>
          <a:xfrm>
            <a:off x="2931748" y="2951482"/>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0" name="Rectangle 29"/>
          <p:cNvSpPr/>
          <p:nvPr/>
        </p:nvSpPr>
        <p:spPr>
          <a:xfrm>
            <a:off x="3057505" y="2815429"/>
            <a:ext cx="1021304" cy="497365"/>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1.0</a:t>
            </a:r>
            <a:endParaRPr lang="en-US" sz="1600" dirty="0"/>
          </a:p>
        </p:txBody>
      </p:sp>
      <p:sp>
        <p:nvSpPr>
          <p:cNvPr id="31" name="Rectangle 30"/>
          <p:cNvSpPr/>
          <p:nvPr/>
        </p:nvSpPr>
        <p:spPr>
          <a:xfrm>
            <a:off x="6553731" y="3728667"/>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2" name="TextBox 31"/>
          <p:cNvSpPr txBox="1"/>
          <p:nvPr/>
        </p:nvSpPr>
        <p:spPr>
          <a:xfrm>
            <a:off x="5204456" y="3728667"/>
            <a:ext cx="1381809" cy="276999"/>
          </a:xfrm>
          <a:prstGeom prst="rect">
            <a:avLst/>
          </a:prstGeom>
          <a:noFill/>
        </p:spPr>
        <p:txBody>
          <a:bodyPr wrap="none" rtlCol="0">
            <a:spAutoFit/>
          </a:bodyPr>
          <a:lstStyle/>
          <a:p>
            <a:r>
              <a:rPr lang="en-US" sz="1200" dirty="0" err="1" smtClean="0">
                <a:solidFill>
                  <a:srgbClr val="FFFFFF"/>
                </a:solidFill>
              </a:rPr>
              <a:t>myapp.cfapps.io</a:t>
            </a:r>
            <a:endParaRPr lang="en-US" sz="1200" dirty="0" smtClean="0">
              <a:solidFill>
                <a:srgbClr val="FFFFFF"/>
              </a:solidFill>
            </a:endParaRPr>
          </a:p>
        </p:txBody>
      </p:sp>
      <p:cxnSp>
        <p:nvCxnSpPr>
          <p:cNvPr id="33" name="Straight Arrow Connector 32"/>
          <p:cNvCxnSpPr/>
          <p:nvPr/>
        </p:nvCxnSpPr>
        <p:spPr>
          <a:xfrm>
            <a:off x="5789973" y="400566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3632384"/>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8" name="Rectangle 37"/>
          <p:cNvSpPr/>
          <p:nvPr/>
        </p:nvSpPr>
        <p:spPr>
          <a:xfrm>
            <a:off x="6858531" y="35083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
        <p:nvSpPr>
          <p:cNvPr id="39" name="Rectangle 38"/>
          <p:cNvSpPr/>
          <p:nvPr/>
        </p:nvSpPr>
        <p:spPr>
          <a:xfrm>
            <a:off x="6948765" y="3383701"/>
            <a:ext cx="1021304" cy="497365"/>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a</a:t>
            </a:r>
            <a:r>
              <a:rPr lang="en-US" sz="1600" dirty="0" smtClean="0"/>
              <a:t>pp 1.1</a:t>
            </a:r>
            <a:endParaRPr lang="en-US" sz="1600" dirty="0"/>
          </a:p>
        </p:txBody>
      </p:sp>
    </p:spTree>
    <p:extLst>
      <p:ext uri="{BB962C8B-B14F-4D97-AF65-F5344CB8AC3E}">
        <p14:creationId xmlns:p14="http://schemas.microsoft.com/office/powerpoint/2010/main" val="3392749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407953"/>
            <a:ext cx="9086449" cy="585514"/>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1667608"/>
            <a:ext cx="4933508" cy="3082925"/>
          </a:xfrm>
          <a:prstGeom prst="rect">
            <a:avLst/>
          </a:prstGeom>
        </p:spPr>
        <p:txBody>
          <a:bodyPr vert="horz" lIns="91440" tIns="45720" rIns="91440" bIns="45720" rtlCol="0">
            <a:normAutofit fontScale="70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chemeClr val="bg2"/>
              </a:buClr>
              <a:buFont typeface="Arial"/>
              <a:buChar char="•"/>
            </a:pPr>
            <a:endParaRPr lang="en-US" sz="2000" dirty="0" smtClean="0">
              <a:solidFill>
                <a:srgbClr val="FFFFFF"/>
              </a:solidFill>
            </a:endParaRPr>
          </a:p>
          <a:p>
            <a:pPr marL="342900" lvl="1" indent="-342900">
              <a:buClr>
                <a:schemeClr val="bg2"/>
              </a:buClr>
              <a:buFont typeface="Arial"/>
              <a:buChar char="•"/>
            </a:pPr>
            <a:r>
              <a:rPr lang="en-US" sz="2000" dirty="0" smtClean="0">
                <a:solidFill>
                  <a:srgbClr val="FFFFFF"/>
                </a:solidFill>
              </a:rPr>
              <a:t>Migrate Once</a:t>
            </a:r>
          </a:p>
          <a:p>
            <a:pPr marL="742950" lvl="2" indent="-342900">
              <a:buClr>
                <a:schemeClr val="bg2"/>
              </a:buClr>
            </a:pPr>
            <a:r>
              <a:rPr lang="en-US" sz="1600" dirty="0" smtClean="0">
                <a:solidFill>
                  <a:srgbClr val="FFFFFF"/>
                </a:solidFill>
              </a:rPr>
              <a:t>Service </a:t>
            </a:r>
            <a:r>
              <a:rPr lang="en-US" sz="1600" dirty="0">
                <a:solidFill>
                  <a:srgbClr val="FFFFFF"/>
                </a:solidFill>
              </a:rPr>
              <a:t>instance credentials can be obtained using </a:t>
            </a:r>
            <a:r>
              <a:rPr lang="en-US" sz="1600" b="1" i="1" dirty="0" err="1">
                <a:solidFill>
                  <a:srgbClr val="FFFFFF"/>
                </a:solidFill>
              </a:rPr>
              <a:t>cf</a:t>
            </a:r>
            <a:r>
              <a:rPr lang="en-US" sz="1600" b="1" i="1" dirty="0">
                <a:solidFill>
                  <a:srgbClr val="FFFFFF"/>
                </a:solidFill>
              </a:rPr>
              <a:t> </a:t>
            </a:r>
            <a:r>
              <a:rPr lang="en-US" sz="1600" b="1" i="1" dirty="0" err="1" smtClean="0">
                <a:solidFill>
                  <a:srgbClr val="FFFFFF"/>
                </a:solidFill>
              </a:rPr>
              <a:t>env</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Occasionally</a:t>
            </a:r>
          </a:p>
          <a:p>
            <a:pPr marL="1085850" lvl="1" indent="-342900">
              <a:buClr>
                <a:schemeClr val="bg2"/>
              </a:buClr>
              <a:buFont typeface="Arial"/>
              <a:buChar char="•"/>
            </a:pPr>
            <a:r>
              <a:rPr lang="en-US" sz="2000" dirty="0" smtClean="0">
                <a:solidFill>
                  <a:srgbClr val="FFFFFF"/>
                </a:solidFill>
              </a:rPr>
              <a:t>Create a schema migration </a:t>
            </a:r>
            <a:r>
              <a:rPr lang="en-US" sz="2000" dirty="0" err="1" smtClean="0">
                <a:solidFill>
                  <a:srgbClr val="FFFFFF"/>
                </a:solidFill>
              </a:rPr>
              <a:t>cmd</a:t>
            </a:r>
            <a:r>
              <a:rPr lang="en-US" sz="2000" dirty="0" smtClean="0">
                <a:solidFill>
                  <a:srgbClr val="FFFFFF"/>
                </a:solidFill>
              </a:rPr>
              <a:t> or script</a:t>
            </a:r>
          </a:p>
          <a:p>
            <a:pPr marL="1085850" lvl="1" indent="-342900">
              <a:buClr>
                <a:schemeClr val="bg2"/>
              </a:buClr>
              <a:buFont typeface="Arial"/>
              <a:buChar char="•"/>
            </a:pPr>
            <a:r>
              <a:rPr lang="en-US" sz="2000" dirty="0" smtClean="0">
                <a:solidFill>
                  <a:srgbClr val="FFFFFF"/>
                </a:solidFill>
              </a:rPr>
              <a:t>Run it when deploying a single instance of the app</a:t>
            </a:r>
          </a:p>
          <a:p>
            <a:pPr marL="1085850" lvl="1" indent="-342900">
              <a:buClr>
                <a:schemeClr val="bg2"/>
              </a:buClr>
              <a:buFont typeface="Arial"/>
              <a:buChar char="•"/>
            </a:pPr>
            <a:r>
              <a:rPr lang="en-US" sz="2000" dirty="0" smtClean="0">
                <a:solidFill>
                  <a:srgbClr val="FFFFFF"/>
                </a:solidFill>
              </a:rPr>
              <a:t>Redeploy the app with the original </a:t>
            </a:r>
            <a:r>
              <a:rPr lang="en-US" sz="2000" dirty="0" err="1" smtClean="0">
                <a:solidFill>
                  <a:srgbClr val="FFFFFF"/>
                </a:solidFill>
              </a:rPr>
              <a:t>cmd</a:t>
            </a:r>
            <a:endParaRPr lang="en-US" sz="2000" dirty="0" smtClean="0">
              <a:solidFill>
                <a:srgbClr val="FFFFFF"/>
              </a:solidFill>
            </a:endParaRPr>
          </a:p>
          <a:p>
            <a:pPr marL="342900" indent="-342900" algn="l">
              <a:buClr>
                <a:schemeClr val="bg2"/>
              </a:buClr>
              <a:buFont typeface="Arial"/>
              <a:buChar char="•"/>
            </a:pPr>
            <a:r>
              <a:rPr lang="en-US" sz="2000" dirty="0" smtClean="0">
                <a:solidFill>
                  <a:srgbClr val="FFFFFF"/>
                </a:solidFill>
              </a:rPr>
              <a:t>Migrate Often</a:t>
            </a:r>
          </a:p>
          <a:p>
            <a:pPr marL="1085850" lvl="1" indent="-342900">
              <a:buClr>
                <a:schemeClr val="bg2"/>
              </a:buClr>
              <a:buFont typeface="Arial"/>
              <a:buChar char="•"/>
            </a:pPr>
            <a:r>
              <a:rPr lang="en-US" sz="2000" dirty="0" smtClean="0">
                <a:solidFill>
                  <a:srgbClr val="FFFFFF"/>
                </a:solidFill>
              </a:rPr>
              <a:t>Uses idempotent script to partially automate migrations. The script runs on the first application instance only</a:t>
            </a:r>
          </a:p>
          <a:p>
            <a:pPr marL="1085850" lvl="1" indent="-342900">
              <a:buClr>
                <a:schemeClr val="bg2"/>
              </a:buClr>
              <a:buFont typeface="Arial"/>
              <a:buChar char="•"/>
            </a:pPr>
            <a:endParaRPr lang="en-US" sz="2000" dirty="0" smtClean="0"/>
          </a:p>
          <a:p>
            <a:pPr marL="1085850" lvl="1" indent="-342900">
              <a:buClr>
                <a:schemeClr val="bg2"/>
              </a:buClr>
              <a:buFont typeface="Arial"/>
              <a:buChar char="•"/>
            </a:pPr>
            <a:endParaRPr lang="en-US" sz="2000" b="1" dirty="0" smtClean="0"/>
          </a:p>
        </p:txBody>
      </p:sp>
      <p:pic>
        <p:nvPicPr>
          <p:cNvPr id="3" name="Picture 2"/>
          <p:cNvPicPr>
            <a:picLocks noChangeAspect="1"/>
          </p:cNvPicPr>
          <p:nvPr/>
        </p:nvPicPr>
        <p:blipFill>
          <a:blip r:embed="rId3"/>
          <a:stretch>
            <a:fillRect/>
          </a:stretch>
        </p:blipFill>
        <p:spPr>
          <a:xfrm>
            <a:off x="5738368" y="1779075"/>
            <a:ext cx="3157209" cy="1524844"/>
          </a:xfrm>
          <a:prstGeom prst="rect">
            <a:avLst/>
          </a:prstGeom>
        </p:spPr>
      </p:pic>
    </p:spTree>
    <p:extLst>
      <p:ext uri="{BB962C8B-B14F-4D97-AF65-F5344CB8AC3E}">
        <p14:creationId xmlns:p14="http://schemas.microsoft.com/office/powerpoint/2010/main" val="169559408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schemeClr val="bg1"/>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8521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02" y="1040309"/>
            <a:ext cx="7331273" cy="842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schemeClr val="bg1"/>
                </a:solidFill>
                <a:latin typeface="Arial" charset="0"/>
                <a:cs typeface="Arial" charset="0"/>
              </a:rPr>
              <a:t>Buildpacks</a:t>
            </a:r>
            <a:r>
              <a:rPr lang="en-US" sz="1800" dirty="0" smtClean="0">
                <a:solidFill>
                  <a:schemeClr val="bg1"/>
                </a:solidFill>
                <a:latin typeface="Arial" charset="0"/>
                <a:cs typeface="Arial" charset="0"/>
              </a:rPr>
              <a:t> are responsible for preparing the machine image for an application</a:t>
            </a:r>
            <a:endParaRPr lang="en-US" sz="1800" dirty="0">
              <a:solidFill>
                <a:schemeClr val="bg1"/>
              </a:solidFill>
              <a:latin typeface="Arial" charset="0"/>
              <a:cs typeface="Arial" charset="0"/>
            </a:endParaRPr>
          </a:p>
        </p:txBody>
      </p:sp>
      <p:sp>
        <p:nvSpPr>
          <p:cNvPr id="20" name="AutoShape 1"/>
          <p:cNvSpPr>
            <a:spLocks/>
          </p:cNvSpPr>
          <p:nvPr/>
        </p:nvSpPr>
        <p:spPr bwMode="auto">
          <a:xfrm>
            <a:off x="2315468" y="2401193"/>
            <a:ext cx="221456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2" name="AutoShape 2"/>
          <p:cNvSpPr>
            <a:spLocks/>
          </p:cNvSpPr>
          <p:nvPr/>
        </p:nvSpPr>
        <p:spPr bwMode="auto">
          <a:xfrm>
            <a:off x="2344043" y="2958406"/>
            <a:ext cx="4514850"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3" name="AutoShape 3"/>
          <p:cNvSpPr>
            <a:spLocks/>
          </p:cNvSpPr>
          <p:nvPr/>
        </p:nvSpPr>
        <p:spPr bwMode="auto">
          <a:xfrm>
            <a:off x="2344043" y="3544193"/>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4" name="AutoShape 4"/>
          <p:cNvSpPr>
            <a:spLocks/>
          </p:cNvSpPr>
          <p:nvPr/>
        </p:nvSpPr>
        <p:spPr bwMode="auto">
          <a:xfrm>
            <a:off x="2344043" y="1843981"/>
            <a:ext cx="4514850" cy="492919"/>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25" name="Rectangle 11"/>
          <p:cNvSpPr>
            <a:spLocks/>
          </p:cNvSpPr>
          <p:nvPr/>
        </p:nvSpPr>
        <p:spPr bwMode="auto">
          <a:xfrm>
            <a:off x="4015681" y="1929706"/>
            <a:ext cx="1142107"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Application</a:t>
            </a:r>
          </a:p>
        </p:txBody>
      </p:sp>
      <p:sp>
        <p:nvSpPr>
          <p:cNvPr id="26" name="Rectangle 12"/>
          <p:cNvSpPr>
            <a:spLocks/>
          </p:cNvSpPr>
          <p:nvPr/>
        </p:nvSpPr>
        <p:spPr bwMode="auto">
          <a:xfrm>
            <a:off x="2901256" y="2486919"/>
            <a:ext cx="1001018"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Container</a:t>
            </a:r>
          </a:p>
        </p:txBody>
      </p:sp>
      <p:sp>
        <p:nvSpPr>
          <p:cNvPr id="27" name="Rectangle 13"/>
          <p:cNvSpPr>
            <a:spLocks/>
          </p:cNvSpPr>
          <p:nvPr/>
        </p:nvSpPr>
        <p:spPr bwMode="auto">
          <a:xfrm>
            <a:off x="4151412" y="3051275"/>
            <a:ext cx="859929"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Runtime</a:t>
            </a:r>
          </a:p>
        </p:txBody>
      </p:sp>
      <p:sp>
        <p:nvSpPr>
          <p:cNvPr id="28" name="Rectangle 14"/>
          <p:cNvSpPr>
            <a:spLocks/>
          </p:cNvSpPr>
          <p:nvPr/>
        </p:nvSpPr>
        <p:spPr bwMode="auto">
          <a:xfrm>
            <a:off x="3658494" y="3622775"/>
            <a:ext cx="1847552"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Operating System</a:t>
            </a:r>
          </a:p>
        </p:txBody>
      </p:sp>
      <p:sp>
        <p:nvSpPr>
          <p:cNvPr id="29" name="AutoShape 15"/>
          <p:cNvSpPr>
            <a:spLocks/>
          </p:cNvSpPr>
          <p:nvPr/>
        </p:nvSpPr>
        <p:spPr bwMode="auto">
          <a:xfrm>
            <a:off x="4608612" y="2401193"/>
            <a:ext cx="2271713" cy="492919"/>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p>
        </p:txBody>
      </p:sp>
      <p:sp>
        <p:nvSpPr>
          <p:cNvPr id="30" name="Rectangle 16"/>
          <p:cNvSpPr>
            <a:spLocks/>
          </p:cNvSpPr>
          <p:nvPr/>
        </p:nvSpPr>
        <p:spPr bwMode="auto">
          <a:xfrm>
            <a:off x="5280125" y="2501206"/>
            <a:ext cx="885825" cy="2768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latin typeface="Arial" charset="0"/>
                <a:ea typeface="ＭＳ Ｐゴシック" charset="0"/>
                <a:sym typeface="Arial" charset="0"/>
              </a:rPr>
              <a:t>Libraries</a:t>
            </a:r>
          </a:p>
        </p:txBody>
      </p:sp>
      <p:sp>
        <p:nvSpPr>
          <p:cNvPr id="31" name="Rectangle 17"/>
          <p:cNvSpPr>
            <a:spLocks/>
          </p:cNvSpPr>
          <p:nvPr/>
        </p:nvSpPr>
        <p:spPr bwMode="auto">
          <a:xfrm>
            <a:off x="772418" y="3036987"/>
            <a:ext cx="1164431" cy="314325"/>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latin typeface="Arial" charset="0"/>
                <a:ea typeface="ＭＳ Ｐゴシック" charset="0"/>
                <a:cs typeface="Arial" charset="0"/>
                <a:sym typeface="Arial" charset="0"/>
              </a:rPr>
              <a:t>DEA</a:t>
            </a:r>
          </a:p>
        </p:txBody>
      </p:sp>
      <p:sp>
        <p:nvSpPr>
          <p:cNvPr id="32" name="Rectangle 18"/>
          <p:cNvSpPr>
            <a:spLocks/>
          </p:cNvSpPr>
          <p:nvPr/>
        </p:nvSpPr>
        <p:spPr bwMode="auto">
          <a:xfrm>
            <a:off x="772418" y="2472631"/>
            <a:ext cx="1164431" cy="314325"/>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latin typeface="Arial" charset="0"/>
                <a:ea typeface="ＭＳ Ｐゴシック" charset="0"/>
                <a:cs typeface="Arial" charset="0"/>
                <a:sym typeface="Arial" charset="0"/>
              </a:rPr>
              <a:t>Buildpack</a:t>
            </a:r>
            <a:endParaRPr lang="en-US" dirty="0">
              <a:latin typeface="Arial" charset="0"/>
              <a:ea typeface="ＭＳ Ｐゴシック" charset="0"/>
              <a:cs typeface="Arial" charset="0"/>
              <a:sym typeface="Arial" charset="0"/>
            </a:endParaRPr>
          </a:p>
        </p:txBody>
      </p:sp>
      <p:sp>
        <p:nvSpPr>
          <p:cNvPr id="33" name="Rectangle 19"/>
          <p:cNvSpPr>
            <a:spLocks/>
          </p:cNvSpPr>
          <p:nvPr/>
        </p:nvSpPr>
        <p:spPr bwMode="auto">
          <a:xfrm>
            <a:off x="6951762" y="1636812"/>
            <a:ext cx="531316" cy="1908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56" y="2501206"/>
            <a:ext cx="744736" cy="276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pPr algn="l"/>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33872493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01" y="971549"/>
            <a:ext cx="5676299" cy="32003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buNone/>
            </a:pPr>
            <a:endParaRPr sz="1600" b="0" i="0" u="none" strike="noStrike" cap="none">
              <a:solidFill>
                <a:srgbClr val="008881"/>
              </a:solidFill>
              <a:latin typeface="Arial"/>
              <a:ea typeface="Arial"/>
              <a:cs typeface="Arial"/>
              <a:sym typeface="Arial"/>
            </a:endParaRPr>
          </a:p>
        </p:txBody>
      </p:sp>
      <p:sp>
        <p:nvSpPr>
          <p:cNvPr id="1791" name="Shape 1791"/>
          <p:cNvSpPr/>
          <p:nvPr/>
        </p:nvSpPr>
        <p:spPr>
          <a:xfrm>
            <a:off x="6705600" y="1962150"/>
            <a:ext cx="1676399" cy="596099"/>
          </a:xfrm>
          <a:prstGeom prst="roundRect">
            <a:avLst>
              <a:gd name="adj" fmla="val 4579"/>
            </a:avLst>
          </a:prstGeom>
          <a:solidFill>
            <a:srgbClr val="33928A"/>
          </a:solidFill>
          <a:ln>
            <a:noFill/>
          </a:ln>
        </p:spPr>
        <p:txBody>
          <a:bodyPr lIns="365725"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Cloud Controller</a:t>
            </a:r>
          </a:p>
        </p:txBody>
      </p:sp>
      <p:sp>
        <p:nvSpPr>
          <p:cNvPr id="1792" name="Shape 1792"/>
          <p:cNvSpPr/>
          <p:nvPr/>
        </p:nvSpPr>
        <p:spPr>
          <a:xfrm>
            <a:off x="6781800" y="2038350"/>
            <a:ext cx="199199"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3" name="Shape 1793"/>
          <p:cNvSpPr/>
          <p:nvPr/>
        </p:nvSpPr>
        <p:spPr>
          <a:xfrm>
            <a:off x="6705600" y="1200150"/>
            <a:ext cx="1676399" cy="629999"/>
          </a:xfrm>
          <a:prstGeom prst="roundRect">
            <a:avLst>
              <a:gd name="adj" fmla="val 4579"/>
            </a:avLst>
          </a:prstGeom>
          <a:solidFill>
            <a:srgbClr val="33928A"/>
          </a:solidFill>
          <a:ln>
            <a:noFill/>
          </a:ln>
        </p:spPr>
        <p:txBody>
          <a:bodyPr lIns="320000" tIns="91425"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Health Monitor</a:t>
            </a:r>
          </a:p>
        </p:txBody>
      </p:sp>
      <p:sp>
        <p:nvSpPr>
          <p:cNvPr id="1794" name="Shape 1794"/>
          <p:cNvSpPr/>
          <p:nvPr/>
        </p:nvSpPr>
        <p:spPr>
          <a:xfrm>
            <a:off x="6739350" y="1309762"/>
            <a:ext cx="221100" cy="195299"/>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5" name="Shape 1795"/>
          <p:cNvSpPr/>
          <p:nvPr/>
        </p:nvSpPr>
        <p:spPr>
          <a:xfrm>
            <a:off x="6705600" y="2647950"/>
            <a:ext cx="1676399" cy="609599"/>
          </a:xfrm>
          <a:prstGeom prst="roundRect">
            <a:avLst>
              <a:gd name="adj" fmla="val 4579"/>
            </a:avLst>
          </a:prstGeom>
          <a:solidFill>
            <a:srgbClr val="33928A"/>
          </a:solidFill>
          <a:ln>
            <a:noFill/>
          </a:ln>
        </p:spPr>
        <p:txBody>
          <a:bodyPr lIns="320000" tIns="4570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Messaging (NATS)</a:t>
            </a:r>
          </a:p>
        </p:txBody>
      </p:sp>
      <p:sp>
        <p:nvSpPr>
          <p:cNvPr id="1796" name="Shape 1796"/>
          <p:cNvSpPr/>
          <p:nvPr/>
        </p:nvSpPr>
        <p:spPr>
          <a:xfrm rot="-10345747">
            <a:off x="6761813" y="2738959"/>
            <a:ext cx="239084" cy="210953"/>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797" name="Shape 1797"/>
          <p:cNvSpPr/>
          <p:nvPr/>
        </p:nvSpPr>
        <p:spPr>
          <a:xfrm>
            <a:off x="3505201" y="1885950"/>
            <a:ext cx="1895700" cy="7809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Syslog Aggregator</a:t>
            </a:r>
          </a:p>
        </p:txBody>
      </p:sp>
      <p:sp>
        <p:nvSpPr>
          <p:cNvPr id="1798" name="Shape 1798"/>
          <p:cNvSpPr/>
          <p:nvPr/>
        </p:nvSpPr>
        <p:spPr>
          <a:xfrm>
            <a:off x="6705600" y="3333751"/>
            <a:ext cx="1676399" cy="6284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marL="0" marR="0" lvl="0" indent="0" algn="l" rtl="0">
              <a:spcBef>
                <a:spcPts val="0"/>
              </a:spcBef>
              <a:buSzPct val="25000"/>
              <a:buNone/>
            </a:pPr>
            <a:r>
              <a:rPr lang="en-US" sz="1200" b="1" i="0" u="none" strike="noStrike" cap="none" dirty="0" smtClean="0">
                <a:solidFill>
                  <a:schemeClr val="lt1"/>
                </a:solidFill>
                <a:latin typeface="Arial"/>
                <a:ea typeface="Arial"/>
                <a:cs typeface="Arial"/>
                <a:sym typeface="Arial"/>
              </a:rPr>
              <a:t>Cell</a:t>
            </a:r>
            <a:endParaRPr lang="en-US" sz="1200" b="1" i="0" u="none" strike="noStrike" cap="none" dirty="0">
              <a:solidFill>
                <a:schemeClr val="lt1"/>
              </a:solidFill>
              <a:latin typeface="Arial"/>
              <a:ea typeface="Arial"/>
              <a:cs typeface="Arial"/>
              <a:sym typeface="Arial"/>
            </a:endParaRPr>
          </a:p>
        </p:txBody>
      </p:sp>
      <p:sp>
        <p:nvSpPr>
          <p:cNvPr id="1799" name="Shape 1799"/>
          <p:cNvSpPr/>
          <p:nvPr/>
        </p:nvSpPr>
        <p:spPr>
          <a:xfrm>
            <a:off x="6769702" y="3416382"/>
            <a:ext cx="225299" cy="2223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800" name="Shape 1800"/>
          <p:cNvSpPr/>
          <p:nvPr/>
        </p:nvSpPr>
        <p:spPr>
          <a:xfrm>
            <a:off x="7010400" y="1574578"/>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1" name="Shape 1801"/>
          <p:cNvSpPr/>
          <p:nvPr/>
        </p:nvSpPr>
        <p:spPr>
          <a:xfrm>
            <a:off x="7010400" y="2266950"/>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2" name="Shape 1802"/>
          <p:cNvSpPr/>
          <p:nvPr/>
        </p:nvSpPr>
        <p:spPr>
          <a:xfrm>
            <a:off x="7010400" y="2946177"/>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3" name="Shape 1803"/>
          <p:cNvSpPr/>
          <p:nvPr/>
        </p:nvSpPr>
        <p:spPr>
          <a:xfrm>
            <a:off x="7010400" y="3625405"/>
            <a:ext cx="533399" cy="235200"/>
          </a:xfrm>
          <a:prstGeom prst="roundRect">
            <a:avLst>
              <a:gd name="adj" fmla="val 4579"/>
            </a:avLst>
          </a:prstGeom>
          <a:solidFill>
            <a:srgbClr val="A5A5A5"/>
          </a:solidFill>
          <a:ln>
            <a:noFill/>
          </a:ln>
        </p:spPr>
        <p:txBody>
          <a:bodyPr lIns="0" tIns="0" rIns="0" bIns="0" anchor="ctr" anchorCtr="0">
            <a:noAutofit/>
          </a:bodyPr>
          <a:lstStyle/>
          <a:p>
            <a:pPr marL="0" marR="0" lvl="0" indent="0" algn="ctr" rtl="0">
              <a:spcBef>
                <a:spcPts val="0"/>
              </a:spcBef>
              <a:buSzPct val="25000"/>
              <a:buNone/>
            </a:pPr>
            <a:r>
              <a:rPr lang="en-US" sz="1000" b="1" i="0" u="none" strike="noStrike" cap="none">
                <a:solidFill>
                  <a:schemeClr val="lt1"/>
                </a:solidFill>
                <a:latin typeface="Arial"/>
                <a:ea typeface="Arial"/>
                <a:cs typeface="Arial"/>
                <a:sym typeface="Arial"/>
              </a:rPr>
              <a:t>Syslog</a:t>
            </a:r>
          </a:p>
        </p:txBody>
      </p:sp>
      <p:sp>
        <p:nvSpPr>
          <p:cNvPr id="1804" name="Shape 1804"/>
          <p:cNvSpPr/>
          <p:nvPr/>
        </p:nvSpPr>
        <p:spPr>
          <a:xfrm>
            <a:off x="762002" y="2419350"/>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Logstash</a:t>
            </a:r>
          </a:p>
        </p:txBody>
      </p:sp>
      <p:sp>
        <p:nvSpPr>
          <p:cNvPr id="1805" name="Shape 1805"/>
          <p:cNvSpPr/>
          <p:nvPr/>
        </p:nvSpPr>
        <p:spPr>
          <a:xfrm>
            <a:off x="1143001" y="2952751"/>
            <a:ext cx="1895700" cy="7809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marL="0" marR="0" lvl="0" indent="0" algn="l" rtl="0">
              <a:spcBef>
                <a:spcPts val="0"/>
              </a:spcBef>
              <a:buSzPct val="25000"/>
              <a:buNone/>
            </a:pPr>
            <a:r>
              <a:rPr lang="en-US" sz="1200" b="1" i="0" u="none" strike="noStrike" cap="none">
                <a:solidFill>
                  <a:schemeClr val="lt1"/>
                </a:solidFill>
                <a:latin typeface="Arial"/>
                <a:ea typeface="Arial"/>
                <a:cs typeface="Arial"/>
                <a:sym typeface="Arial"/>
              </a:rPr>
              <a:t>Splunk</a:t>
            </a:r>
          </a:p>
        </p:txBody>
      </p:sp>
      <p:sp>
        <p:nvSpPr>
          <p:cNvPr id="1806" name="Shape 1806"/>
          <p:cNvSpPr txBox="1"/>
          <p:nvPr/>
        </p:nvSpPr>
        <p:spPr>
          <a:xfrm>
            <a:off x="2057400" y="3638550"/>
            <a:ext cx="415500" cy="3692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dirty="0">
                <a:solidFill>
                  <a:schemeClr val="lt2"/>
                </a:solidFill>
                <a:latin typeface="Arial"/>
                <a:ea typeface="Arial"/>
                <a:cs typeface="Arial"/>
                <a:sym typeface="Arial"/>
              </a:rPr>
              <a:t>…</a:t>
            </a:r>
          </a:p>
        </p:txBody>
      </p:sp>
      <p:cxnSp>
        <p:nvCxnSpPr>
          <p:cNvPr id="1807" name="Shape 1807"/>
          <p:cNvCxnSpPr>
            <a:stCxn id="1800" idx="1"/>
            <a:endCxn id="1797" idx="3"/>
          </p:cNvCxnSpPr>
          <p:nvPr/>
        </p:nvCxnSpPr>
        <p:spPr>
          <a:xfrm flipH="1">
            <a:off x="5400900" y="1692178"/>
            <a:ext cx="1609500" cy="5841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2276550"/>
            <a:ext cx="1609500" cy="10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2276277"/>
            <a:ext cx="1609500" cy="7875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2267005"/>
            <a:ext cx="1600200" cy="1476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1692178"/>
            <a:ext cx="3971700" cy="16508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2384550"/>
            <a:ext cx="3971700" cy="95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3063777"/>
            <a:ext cx="3971700" cy="2792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3333805"/>
            <a:ext cx="3962400" cy="4092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00" y="3486151"/>
            <a:ext cx="1696799" cy="6461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4107355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34" y="1480257"/>
            <a:ext cx="3417599" cy="1917599"/>
          </a:xfrm>
          <a:prstGeom prst="rect">
            <a:avLst/>
          </a:prstGeom>
          <a:noFill/>
          <a:ln>
            <a:noFill/>
          </a:ln>
        </p:spPr>
      </p:pic>
      <p:sp>
        <p:nvSpPr>
          <p:cNvPr id="1898" name="Shape 1898"/>
          <p:cNvSpPr txBox="1"/>
          <p:nvPr/>
        </p:nvSpPr>
        <p:spPr>
          <a:xfrm>
            <a:off x="86596" y="4690532"/>
            <a:ext cx="3584400" cy="2462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000" b="0" i="0" u="none" strike="noStrike" cap="none">
                <a:solidFill>
                  <a:schemeClr val="lt1"/>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507345784"/>
      </p:ext>
    </p:extLst>
  </p:cSld>
  <p:clrMapOvr>
    <a:masterClrMapping/>
  </p:clrMapOvr>
  <p:transition xmlns:p14="http://schemas.microsoft.com/office/powerpoint/2010/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012491"/>
            <a:ext cx="5169845" cy="3388058"/>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262581" y="2519505"/>
            <a:ext cx="3388057"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0" name="Shape 672"/>
          <p:cNvSpPr/>
          <p:nvPr/>
        </p:nvSpPr>
        <p:spPr>
          <a:xfrm>
            <a:off x="4237067" y="1097850"/>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3235357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43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102649"/>
            <a:ext cx="7899672"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773201" y="2773861"/>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6826090" y="4001913"/>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969822" y="2196018"/>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969822" y="2186095"/>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422145" y="1278462"/>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485651"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597249" y="1278462"/>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660754" y="1392466"/>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355077" y="1722188"/>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46" y="2713884"/>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486248" y="2821974"/>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678507" y="3253486"/>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678507" y="360834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678507" y="3963199"/>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764169" y="2732834"/>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5030347" y="2732834"/>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379647" y="2732834"/>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934563" y="3158022"/>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934562" y="3158021"/>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843506" y="2916933"/>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843506" y="2913336"/>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310104" y="2732834"/>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897102" y="3592372"/>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5023387" y="3484216"/>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558288" y="3484216"/>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346724" y="1722187"/>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107048"/>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567173" y="141956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87696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00" y="1108074"/>
            <a:ext cx="4132239" cy="3082925"/>
          </a:xfrm>
        </p:spPr>
        <p:txBody>
          <a:bodyPr>
            <a:normAutofit fontScale="85000"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5029200"/>
            <a:ext cx="125412" cy="114300"/>
          </a:xfrm>
          <a:prstGeom prst="rect">
            <a:avLst/>
          </a:prstGeom>
        </p:spPr>
        <p:txBody>
          <a:bodyPr/>
          <a:lstStyle/>
          <a:p>
            <a:fld id="{812240AA-CE29-6649-9534-ED4A668B7181}" type="slidenum">
              <a:rPr lang="en-US"/>
              <a:pPr/>
              <a:t>9</a:t>
            </a:fld>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00" y="4684713"/>
            <a:ext cx="900113"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5018088"/>
            <a:ext cx="22860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1" y="1108074"/>
            <a:ext cx="4384147" cy="2493338"/>
          </a:xfrm>
          <a:prstGeom prst="rect">
            <a:avLst/>
          </a:prstGeom>
        </p:spPr>
      </p:pic>
    </p:spTree>
    <p:extLst>
      <p:ext uri="{BB962C8B-B14F-4D97-AF65-F5344CB8AC3E}">
        <p14:creationId xmlns:p14="http://schemas.microsoft.com/office/powerpoint/2010/main" val="2166905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10777</TotalTime>
  <Words>3715</Words>
  <Application>Microsoft Macintosh PowerPoint</Application>
  <PresentationFormat>On-screen Show (16:9)</PresentationFormat>
  <Paragraphs>631</Paragraphs>
  <Slides>58</Slides>
  <Notes>49</Notes>
  <HiddenSlides>2</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Office Theme</vt:lpstr>
      <vt:lpstr>PowerPoint Presentation</vt:lpstr>
      <vt:lpstr>Draft 1</vt:lpstr>
      <vt:lpstr>Agenda</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What is a Service?</vt:lpstr>
      <vt:lpstr>Two Types of Services</vt:lpstr>
      <vt:lpstr>Managed Services</vt:lpstr>
      <vt:lpstr>User Provided Service Instances</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Marcelo Borges</cp:lastModifiedBy>
  <cp:revision>346</cp:revision>
  <dcterms:created xsi:type="dcterms:W3CDTF">2010-04-12T23:12:02Z</dcterms:created>
  <dcterms:modified xsi:type="dcterms:W3CDTF">2016-01-24T06:43:11Z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